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1" r:id="rId12"/>
    <p:sldId id="272" r:id="rId13"/>
    <p:sldId id="265" r:id="rId14"/>
    <p:sldId id="264" r:id="rId15"/>
    <p:sldId id="267" r:id="rId16"/>
    <p:sldId id="266" r:id="rId17"/>
    <p:sldId id="26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5943-48AF-4463-8CAA-03B6B268598E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E2768-514C-47DD-8200-B9257ABE54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7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34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97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61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0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01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4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96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9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E2768-514C-47DD-8200-B9257ABE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2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7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2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4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5AAC-5BEB-447B-8EBE-35D9F7A030C7}" type="datetimeFigureOut">
              <a:rPr lang="en-US" smtClean="0"/>
              <a:pPr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691-44D0-496E-8F59-D219A7834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merican+republic&amp;source=images&amp;cd=&amp;cad=rja&amp;docid=oBKiO-L5jPBtIM&amp;tbnid=eLzvvf29kVX66M:&amp;ved=0CAUQjRw&amp;url=http://pentopad.wordpress.com/2011/08/07/republic/&amp;ei=as6_Udi6FsaXyAGYioDICA&amp;bvm=bv.47883778,d.aWc&amp;psig=AFQjCNGsX6kQxjkZYSFQNO9abcK25ZQFZQ&amp;ust=137161109650775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1.WAV"/><Relationship Id="rId7" Type="http://schemas.openxmlformats.org/officeDocument/2006/relationships/image" Target="../media/image15.png"/><Relationship Id="rId2" Type="http://schemas.microsoft.com/office/2007/relationships/media" Target="../media/media1.WAV"/><Relationship Id="rId1" Type="http://schemas.openxmlformats.org/officeDocument/2006/relationships/tags" Target="../tags/tag1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www.google.com/url?sa=i&amp;rct=j&amp;q=&amp;source=images&amp;cd=&amp;cad=rja&amp;docid=otZeNPSH733mGM&amp;tbnid=GvHQ17q6dB0FgM:&amp;ved=0CAUQjRw&amp;url=http://bettyhooper.wordpress.com/2011/02/15/why-i-went-to-cuba-to-study-addadhd/&amp;ei=wc-_UePCFsG4yQG_4ICADA&amp;bvm=bv.47883778,d.aWc&amp;psig=AFQjCNG5-MMhQqd5Dii2u7YCZkH_lq6yEQ&amp;ust=1371611443332549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source=images&amp;cd=&amp;cad=rja&amp;docid=EMlY43xrUbtk-M&amp;tbnid=bMqtLRLIBe7XwM:&amp;ved=&amp;url=http://themoderatevoice.com/34800/it-may-be-time-to-remove-north-korea-from-the-map/&amp;ei=Y8-_Uaf7K-GkyQGwgoHgCg&amp;psig=AFQjCNGY3z951HIHLWUZsF6LJ0XyslTz4g&amp;ust=137161136377087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iran&amp;source=images&amp;cd=&amp;cad=rja&amp;docid=PgJGnftQpbQneM&amp;tbnid=5ohNlaFgooyp8M:&amp;ved=0CAUQjRw&amp;url=http://iranenglishradioblog.wordpress.com/2013/05/06/jomhuri-ye-islami-ye-iran-the-islamic-republic-of-iran/&amp;ei=7c6_UdrgGsGjyAHStoHADg&amp;bvm=bv.47883778,d.aWc&amp;psig=AFQjCNEmCN-JHhVmtQ3YnfpVicvWIs94NQ&amp;ust=1371611227946507" TargetMode="External"/><Relationship Id="rId3" Type="http://schemas.openxmlformats.org/officeDocument/2006/relationships/audio" Target="../media/media3.WAV"/><Relationship Id="rId7" Type="http://schemas.openxmlformats.org/officeDocument/2006/relationships/image" Target="../media/image21.gif"/><Relationship Id="rId2" Type="http://schemas.microsoft.com/office/2007/relationships/media" Target="../media/media3.WAV"/><Relationship Id="rId1" Type="http://schemas.openxmlformats.org/officeDocument/2006/relationships/tags" Target="../tags/tag14.xml"/><Relationship Id="rId6" Type="http://schemas.openxmlformats.org/officeDocument/2006/relationships/hyperlink" Target="http://www.google.com/url?sa=i&amp;rct=j&amp;q=saudi+arabian+flag&amp;source=images&amp;cd=&amp;cad=rja&amp;docid=f_49l__QbTzRhM&amp;tbnid=zyRwD5zfsueQEM:&amp;ved=0CAUQjRw&amp;url=http://www.theodora.com/maps/saudi_arabia_map.html&amp;ei=t86_Uc-UEYX6yQGO0YHABQ&amp;bvm=bv.47883778,d.aWc&amp;psig=AFQjCNHR55iQAaf-d5niRvrWix6aAeDzjg&amp;ust=1371611167771854" TargetMode="External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kings+crown&amp;source=images&amp;cd=&amp;cad=rja&amp;docid=2CHZ6ij37x_HIM&amp;tbnid=3cWzpLG1eainfM:&amp;ved=0CAUQjRw&amp;url=http://www.starcostumes.com/items/Kings_Plastic_Crown.aspx&amp;ei=EdC_UYiPAYqDywGoqoHgDQ&amp;bvm=bv.47883778,d.aWc&amp;psig=AFQjCNEQ03oqhavdxeAlBMiMRC84Xn0_oA&amp;ust=13716115299910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464819"/>
            <a:ext cx="7772400" cy="1600199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Felix Titling" panose="04060505060202020A04" pitchFamily="82" charset="0"/>
              </a:rPr>
              <a:t>Systems of Government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Felix Titling" panose="04060505060202020A04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77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227718"/>
      </p:ext>
    </p:extLst>
  </p:cSld>
  <p:clrMapOvr>
    <a:masterClrMapping/>
  </p:clrMapOvr>
  <p:transition advTm="1377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83820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i="1" u="sng" dirty="0" smtClean="0"/>
              <a:t>Republic</a:t>
            </a:r>
            <a:r>
              <a:rPr lang="en-US" dirty="0" smtClean="0"/>
              <a:t>- from the Latin </a:t>
            </a:r>
            <a:r>
              <a:rPr lang="en-US" i="1" dirty="0" smtClean="0"/>
              <a:t>res </a:t>
            </a:r>
            <a:r>
              <a:rPr lang="en-US" i="1" dirty="0" err="1" smtClean="0"/>
              <a:t>publica</a:t>
            </a:r>
            <a:r>
              <a:rPr lang="en-US" dirty="0" smtClean="0"/>
              <a:t>, or "public thing," </a:t>
            </a:r>
          </a:p>
          <a:p>
            <a:r>
              <a:rPr lang="en-US" dirty="0" smtClean="0"/>
              <a:t>Refers to a form of government where the citizens conduct their affairs for their own benefit rather than for the benefit of a ruler.</a:t>
            </a:r>
          </a:p>
          <a:p>
            <a:r>
              <a:rPr lang="en-US" dirty="0" smtClean="0"/>
              <a:t>Power of the government comes from the people. </a:t>
            </a:r>
          </a:p>
          <a:p>
            <a:r>
              <a:rPr lang="en-US" dirty="0" smtClean="0"/>
              <a:t>If using democracy, it can involve either direct or indirect democracy.</a:t>
            </a:r>
            <a:endParaRPr lang="en-US" dirty="0"/>
          </a:p>
        </p:txBody>
      </p:sp>
      <p:pic>
        <p:nvPicPr>
          <p:cNvPr id="2050" name="Picture 2" descr="http://pentopad.files.wordpress.com/2011/08/we-the-people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629404"/>
            <a:ext cx="7391400" cy="20571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39079" y="3244334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Modern Day Ex.</a:t>
            </a:r>
            <a:endParaRPr lang="en-US" dirty="0"/>
          </a:p>
        </p:txBody>
      </p:sp>
    </p:spTree>
  </p:cSld>
  <p:clrMapOvr>
    <a:masterClrMapping/>
  </p:clrMapOvr>
  <p:transition advTm="296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The word “Communism” comes from the Latin word “</a:t>
            </a:r>
            <a:r>
              <a:rPr lang="en-US" altLang="en-US" dirty="0" err="1">
                <a:solidFill>
                  <a:schemeClr val="tx2"/>
                </a:solidFill>
                <a:latin typeface="Century Gothic" panose="020B0502020202020204" pitchFamily="34" charset="0"/>
              </a:rPr>
              <a:t>Communis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” which means </a:t>
            </a:r>
            <a:r>
              <a:rPr lang="en-US" altLang="en-US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common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or </a:t>
            </a:r>
            <a:r>
              <a:rPr lang="en-US" altLang="en-US" b="1" u="sng" dirty="0">
                <a:solidFill>
                  <a:schemeClr val="tx2"/>
                </a:solidFill>
                <a:latin typeface="Century Gothic" panose="020B0502020202020204" pitchFamily="34" charset="0"/>
              </a:rPr>
              <a:t>belonging to all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.</a:t>
            </a:r>
            <a:endParaRPr lang="en-US" altLang="en-US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altLang="en-US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r>
              <a:rPr lang="en-US" altLang="en-US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Communism</a:t>
            </a:r>
            <a:r>
              <a:rPr lang="en-US" alt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- a government where people shared work fairly and were paid equally.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type of government in which the society without different social classes exists </a:t>
            </a:r>
            <a:endParaRPr lang="en-US" dirty="0" smtClean="0"/>
          </a:p>
          <a:p>
            <a:r>
              <a:rPr lang="en-US" dirty="0" smtClean="0"/>
              <a:t>“Everyone” controls </a:t>
            </a:r>
            <a:r>
              <a:rPr lang="en-US" dirty="0"/>
              <a:t>and </a:t>
            </a:r>
            <a:r>
              <a:rPr lang="en-US" dirty="0" smtClean="0"/>
              <a:t>owns </a:t>
            </a:r>
            <a:r>
              <a:rPr lang="en-US" dirty="0"/>
              <a:t>the methods of production, and everyone has to work to get what they </a:t>
            </a:r>
            <a:r>
              <a:rPr lang="en-US" dirty="0" smtClean="0"/>
              <a:t>need</a:t>
            </a:r>
          </a:p>
          <a:p>
            <a:r>
              <a:rPr lang="en-US" dirty="0" smtClean="0"/>
              <a:t>Usually have elected leaders, but government heavily controls every aspect of life. Including who gets what is earned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Advantages: </a:t>
            </a:r>
            <a:r>
              <a:rPr lang="en-US" dirty="0"/>
              <a:t>Efficient distribution of resources, Equality, Establishment of stronger communities, Every citizen has a job, Internally stable economic </a:t>
            </a:r>
            <a:r>
              <a:rPr lang="en-US" dirty="0" err="1"/>
              <a:t>syatem</a:t>
            </a:r>
            <a:r>
              <a:rPr lang="en-US" dirty="0"/>
              <a:t>, No </a:t>
            </a:r>
            <a:r>
              <a:rPr lang="en-US" dirty="0" smtClean="0"/>
              <a:t>competition</a:t>
            </a:r>
          </a:p>
          <a:p>
            <a:r>
              <a:rPr lang="en-US" dirty="0" smtClean="0"/>
              <a:t>Disadvantages: </a:t>
            </a:r>
            <a:r>
              <a:rPr lang="en-US" dirty="0"/>
              <a:t>Central state authority holds all means of production, Ever changing principles, No individual freedom, Relying on violence and terror, Workers treated like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“Rich get richer and the poor get poorer 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63" y="14654"/>
            <a:ext cx="8229600" cy="1143000"/>
          </a:xfrm>
        </p:spPr>
        <p:txBody>
          <a:bodyPr/>
          <a:lstStyle/>
          <a:p>
            <a:r>
              <a:rPr lang="en-US" dirty="0" smtClean="0"/>
              <a:t>Dictatorship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63" y="908999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 form of government where the nations is ruled by </a:t>
            </a:r>
            <a:r>
              <a:rPr lang="en-US" sz="2800" u="sng" dirty="0" smtClean="0"/>
              <a:t>one ruler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Is a form of totalitarianism.</a:t>
            </a:r>
          </a:p>
          <a:p>
            <a:r>
              <a:rPr lang="en-US" sz="2800" dirty="0" smtClean="0"/>
              <a:t>Power is taken by </a:t>
            </a:r>
            <a:r>
              <a:rPr lang="en-US" sz="2800" u="sng" dirty="0" smtClean="0"/>
              <a:t>force</a:t>
            </a:r>
            <a:r>
              <a:rPr lang="en-US" sz="2800" dirty="0" smtClean="0"/>
              <a:t> and requires military support.</a:t>
            </a:r>
          </a:p>
          <a:p>
            <a:r>
              <a:rPr lang="en-US" sz="2800" dirty="0" smtClean="0"/>
              <a:t>At the end of the leaders period of rule (death, resignation or overthrow), violence usually occurs in the nation.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2" y="4367874"/>
            <a:ext cx="3185318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37999"/>
            <a:ext cx="3619500" cy="246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71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782483"/>
      </p:ext>
    </p:extLst>
  </p:cSld>
  <p:clrMapOvr>
    <a:masterClrMapping/>
  </p:clrMapOvr>
  <p:transition advTm="4855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Totalitarianism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 system of government where the rulers have total unchecked control of the nation.</a:t>
            </a:r>
          </a:p>
          <a:p>
            <a:r>
              <a:rPr lang="en-US" dirty="0" smtClean="0"/>
              <a:t>Citizens have only the rights that the ruler chooses to give them.</a:t>
            </a:r>
          </a:p>
          <a:p>
            <a:r>
              <a:rPr lang="en-US" dirty="0" smtClean="0"/>
              <a:t>This type of power is usually taken by force.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411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419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608491"/>
      </p:ext>
    </p:extLst>
  </p:cSld>
  <p:clrMapOvr>
    <a:masterClrMapping/>
  </p:clrMapOvr>
  <p:transition advTm="788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816"/>
            <a:ext cx="8229600" cy="1143000"/>
          </a:xfrm>
        </p:spPr>
        <p:txBody>
          <a:bodyPr/>
          <a:lstStyle/>
          <a:p>
            <a:r>
              <a:rPr lang="en-US" dirty="0" smtClean="0"/>
              <a:t>Totalitarianism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992" y="990600"/>
            <a:ext cx="8229600" cy="35813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system of government where the government is in complete control of the nation and controls nearly all parts of its citizens lives.</a:t>
            </a:r>
          </a:p>
          <a:p>
            <a:r>
              <a:rPr lang="en-US" dirty="0" smtClean="0"/>
              <a:t>Citizens have very few rights if any at all.</a:t>
            </a:r>
          </a:p>
          <a:p>
            <a:r>
              <a:rPr lang="en-US" dirty="0" smtClean="0"/>
              <a:t>Legal system is also heavily punitive.</a:t>
            </a:r>
          </a:p>
          <a:p>
            <a:r>
              <a:rPr lang="en-US" dirty="0" smtClean="0"/>
              <a:t>Found in dictatorships and oligarchies .</a:t>
            </a:r>
          </a:p>
          <a:p>
            <a:r>
              <a:rPr lang="en-US" dirty="0" smtClean="0"/>
              <a:t>North Korea and Cuba are present day examples.</a:t>
            </a:r>
          </a:p>
          <a:p>
            <a:r>
              <a:rPr lang="en-US" dirty="0" smtClean="0"/>
              <a:t>Hitler controlled Germany, Stalin in USSR and Mussolini in Italy are historical examples.</a:t>
            </a:r>
          </a:p>
        </p:txBody>
      </p:sp>
      <p:pic>
        <p:nvPicPr>
          <p:cNvPr id="6146" name="Picture 2" descr="http://t1.gstatic.com/images?q=tbn:ANd9GcTS_vy1hAuY4m97OUvqDRp0XRT6owcvtPHnrGR1LUJskYZ74yK9_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2242" y="4563204"/>
            <a:ext cx="3396762" cy="2286001"/>
          </a:xfrm>
          <a:prstGeom prst="rect">
            <a:avLst/>
          </a:prstGeom>
          <a:noFill/>
        </p:spPr>
      </p:pic>
      <p:pic>
        <p:nvPicPr>
          <p:cNvPr id="6148" name="Picture 4" descr="http://bettyhooper.files.wordpress.com/2011/02/cuba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569066"/>
            <a:ext cx="4139515" cy="228600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301778"/>
      </p:ext>
    </p:extLst>
  </p:cSld>
  <p:clrMapOvr>
    <a:masterClrMapping/>
  </p:clrMapOvr>
  <p:transition advTm="4986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Oligarchy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system of government where a group of people rule and have power to serve their own interests.</a:t>
            </a:r>
          </a:p>
          <a:p>
            <a:r>
              <a:rPr lang="en-US" dirty="0" smtClean="0"/>
              <a:t>Power could be identified by royalty, wealth, family ties, education, corporate, race or military control</a:t>
            </a:r>
          </a:p>
          <a:p>
            <a:r>
              <a:rPr lang="en-US" dirty="0" smtClean="0"/>
              <a:t>Power is usually passed from generation to generation.</a:t>
            </a:r>
          </a:p>
          <a:p>
            <a:r>
              <a:rPr lang="en-US" dirty="0" smtClean="0"/>
              <a:t>South Africa was an example with apartheid (white Africans 10% controlled all of the nation)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~PP3126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549824"/>
      </p:ext>
    </p:extLst>
  </p:cSld>
  <p:clrMapOvr>
    <a:masterClrMapping/>
  </p:clrMapOvr>
  <p:transition advTm="8411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971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form of government based on religious law.</a:t>
            </a:r>
          </a:p>
          <a:p>
            <a:r>
              <a:rPr lang="en-US" dirty="0" smtClean="0"/>
              <a:t>Typically ruled by a religious council such as clerics.</a:t>
            </a:r>
          </a:p>
          <a:p>
            <a:r>
              <a:rPr lang="en-US" dirty="0" smtClean="0"/>
              <a:t>Laws are traditionally based on the holy books.</a:t>
            </a:r>
          </a:p>
          <a:p>
            <a:r>
              <a:rPr lang="en-US" dirty="0" smtClean="0"/>
              <a:t>Is most common in the Middle East. (Iran, Saudi Arabia)</a:t>
            </a:r>
          </a:p>
          <a:p>
            <a:r>
              <a:rPr lang="en-US" dirty="0" smtClean="0"/>
              <a:t>Vatican City is also considered a theocracy</a:t>
            </a:r>
          </a:p>
          <a:p>
            <a:r>
              <a:rPr lang="en-US" dirty="0" smtClean="0"/>
              <a:t>Punishments for violating laws are usually harsh.</a:t>
            </a:r>
            <a:endParaRPr lang="en-US" dirty="0"/>
          </a:p>
        </p:txBody>
      </p:sp>
      <p:pic>
        <p:nvPicPr>
          <p:cNvPr id="4098" name="Picture 2" descr="http://www.theodora.com/maps/saudia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962400"/>
            <a:ext cx="3657600" cy="2686051"/>
          </a:xfrm>
          <a:prstGeom prst="rect">
            <a:avLst/>
          </a:prstGeom>
          <a:noFill/>
        </p:spPr>
      </p:pic>
      <p:pic>
        <p:nvPicPr>
          <p:cNvPr id="4100" name="Picture 4" descr="http://iranenglishradioblog.files.wordpress.com/2013/05/iran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4038600"/>
            <a:ext cx="4038600" cy="2571751"/>
          </a:xfrm>
          <a:prstGeom prst="rect">
            <a:avLst/>
          </a:prstGeom>
          <a:noFill/>
        </p:spPr>
      </p:pic>
      <p:pic>
        <p:nvPicPr>
          <p:cNvPr id="6" name="~PP2591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716963" y="6430963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0725926"/>
      </p:ext>
    </p:extLst>
  </p:cSld>
  <p:clrMapOvr>
    <a:masterClrMapping/>
  </p:clrMapOvr>
  <p:transition advTm="9661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782"/>
            <a:ext cx="5791200" cy="51264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many different forms of government but really just </a:t>
            </a:r>
            <a:r>
              <a:rPr lang="en-US" u="sng" dirty="0" smtClean="0"/>
              <a:t>nine </a:t>
            </a:r>
            <a:r>
              <a:rPr lang="en-US" dirty="0" smtClean="0"/>
              <a:t> apply to us today.</a:t>
            </a:r>
          </a:p>
          <a:p>
            <a:pPr marL="514350" indent="-514350">
              <a:buAutoNum type="arabicParenR"/>
            </a:pPr>
            <a:r>
              <a:rPr lang="en-US" dirty="0" smtClean="0"/>
              <a:t>Absolute Monarchy (absolutism)</a:t>
            </a:r>
          </a:p>
          <a:p>
            <a:pPr marL="514350" indent="-514350">
              <a:buAutoNum type="arabicParenR"/>
            </a:pPr>
            <a:r>
              <a:rPr lang="en-US" dirty="0" smtClean="0"/>
              <a:t>Limited Monarchy (Constitutional Monarchy)</a:t>
            </a:r>
          </a:p>
          <a:p>
            <a:pPr marL="514350" indent="-514350">
              <a:buAutoNum type="arabicParenR"/>
            </a:pPr>
            <a:r>
              <a:rPr lang="en-US" dirty="0" smtClean="0"/>
              <a:t>Representative Democracy</a:t>
            </a:r>
          </a:p>
          <a:p>
            <a:pPr marL="514350" indent="-514350">
              <a:buAutoNum type="arabicParenR"/>
            </a:pPr>
            <a:r>
              <a:rPr lang="en-US" dirty="0" smtClean="0"/>
              <a:t>Direct democracy</a:t>
            </a:r>
          </a:p>
          <a:p>
            <a:pPr marL="514350" indent="-514350">
              <a:buAutoNum type="arabicParenR"/>
            </a:pPr>
            <a:r>
              <a:rPr lang="en-US" dirty="0" smtClean="0"/>
              <a:t>Communism</a:t>
            </a:r>
          </a:p>
          <a:p>
            <a:pPr marL="514350" indent="-514350">
              <a:buAutoNum type="arabicParenR"/>
            </a:pPr>
            <a:r>
              <a:rPr lang="en-US" dirty="0" smtClean="0"/>
              <a:t>Dictatorship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/>
              <a:t>Totalitarianism</a:t>
            </a:r>
          </a:p>
          <a:p>
            <a:pPr marL="514350" indent="-514350">
              <a:buAutoNum type="arabicParenR"/>
            </a:pPr>
            <a:r>
              <a:rPr lang="en-US" dirty="0" smtClean="0"/>
              <a:t>Oligarchy</a:t>
            </a: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Theocracy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426782"/>
            <a:ext cx="3048000" cy="4893647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 MAIN GOVERNMENT SYSTEMS ARE:</a:t>
            </a:r>
          </a:p>
          <a:p>
            <a:pPr marL="342900" indent="-342900">
              <a:buFontTx/>
              <a:buAutoNum type="arabicPeriod"/>
            </a:pPr>
            <a:r>
              <a:rPr lang="en-US" sz="2400" dirty="0">
                <a:solidFill>
                  <a:srgbClr val="00B0F0"/>
                </a:solidFill>
              </a:rPr>
              <a:t>Monarchy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Democracy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Communism</a:t>
            </a:r>
            <a:endParaRPr lang="en-US" sz="2400" dirty="0">
              <a:solidFill>
                <a:srgbClr val="00B0F0"/>
              </a:solidFill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B0F0"/>
                </a:solidFill>
              </a:rPr>
              <a:t>Dictatorship</a:t>
            </a:r>
          </a:p>
          <a:p>
            <a:r>
              <a:rPr lang="en-US" sz="2400" dirty="0" smtClean="0"/>
              <a:t>*The other types of governments are not as widespread and sometimes can be considered a sub-type of government for one of the 4 main systems.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57299"/>
      </p:ext>
    </p:extLst>
  </p:cSld>
  <p:clrMapOvr>
    <a:masterClrMapping/>
  </p:clrMapOvr>
  <p:transition advTm="4811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6668"/>
            <a:ext cx="8229600" cy="6000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Governments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 descr="Image result for government m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1"/>
          <a:stretch/>
        </p:blipFill>
        <p:spPr bwMode="auto">
          <a:xfrm>
            <a:off x="-1" y="533400"/>
            <a:ext cx="9144001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system of government where power belongs to a ruling family.</a:t>
            </a:r>
          </a:p>
          <a:p>
            <a:r>
              <a:rPr lang="en-US" dirty="0" smtClean="0"/>
              <a:t>Power is obtained by heredity (birthright)</a:t>
            </a:r>
          </a:p>
          <a:p>
            <a:r>
              <a:rPr lang="en-US" dirty="0" smtClean="0"/>
              <a:t>Power is justified by </a:t>
            </a:r>
            <a:r>
              <a:rPr lang="en-US" u="sng" dirty="0" smtClean="0"/>
              <a:t>Divine Right- </a:t>
            </a:r>
            <a:r>
              <a:rPr lang="en-US" dirty="0" smtClean="0"/>
              <a:t> God has given this family the authority to rule.</a:t>
            </a:r>
          </a:p>
          <a:p>
            <a:r>
              <a:rPr lang="en-US" dirty="0" smtClean="0"/>
              <a:t>Monarchs are often called King/Queen, Emperor, Empress.</a:t>
            </a:r>
          </a:p>
          <a:p>
            <a:r>
              <a:rPr lang="en-US" dirty="0" smtClean="0"/>
              <a:t>The two types of monarchies are absolutists and limited monarchs.</a:t>
            </a:r>
            <a:endParaRPr lang="en-US" dirty="0"/>
          </a:p>
        </p:txBody>
      </p:sp>
      <p:pic>
        <p:nvPicPr>
          <p:cNvPr id="24578" name="Picture 2" descr="http://www.starcostumes.com/lgimages/J1569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572000"/>
            <a:ext cx="4953000" cy="2286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119775"/>
      </p:ext>
    </p:extLst>
  </p:cSld>
  <p:clrMapOvr>
    <a:masterClrMapping/>
  </p:clrMapOvr>
  <p:transition advTm="5615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74" y="0"/>
            <a:ext cx="8229600" cy="1143000"/>
          </a:xfrm>
        </p:spPr>
        <p:txBody>
          <a:bodyPr/>
          <a:lstStyle/>
          <a:p>
            <a:r>
              <a:rPr lang="en-US" dirty="0" smtClean="0"/>
              <a:t>Absolute Monarchies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74" y="982066"/>
            <a:ext cx="8229600" cy="4525963"/>
          </a:xfrm>
        </p:spPr>
        <p:txBody>
          <a:bodyPr/>
          <a:lstStyle/>
          <a:p>
            <a:r>
              <a:rPr lang="en-US" dirty="0" smtClean="0"/>
              <a:t>Referred to as Absolutists</a:t>
            </a:r>
          </a:p>
          <a:p>
            <a:r>
              <a:rPr lang="en-US" dirty="0" smtClean="0"/>
              <a:t>The rulers have total authority of the government</a:t>
            </a:r>
          </a:p>
          <a:p>
            <a:r>
              <a:rPr lang="en-US" dirty="0" smtClean="0"/>
              <a:t>Citizens have very few rights and cannot question it.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1301"/>
            <a:ext cx="1600200" cy="197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74" y="3886200"/>
            <a:ext cx="16764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14954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2762968"/>
      </p:ext>
    </p:extLst>
  </p:cSld>
  <p:clrMapOvr>
    <a:masterClrMapping/>
  </p:clrMapOvr>
  <p:transition advTm="736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Limited/Constitutional Monarchies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Power of the monarch is limited by a constitution and or parliament. (Sometimes called a constitutional monarchy)</a:t>
            </a:r>
          </a:p>
          <a:p>
            <a:r>
              <a:rPr lang="en-US" dirty="0" smtClean="0"/>
              <a:t>Citizens have more rights than in an absolutist state.</a:t>
            </a:r>
          </a:p>
          <a:p>
            <a:r>
              <a:rPr lang="en-US" dirty="0" smtClean="0"/>
              <a:t>Some monarchs have no real power at all and are figure heads.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27622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7855178"/>
      </p:ext>
    </p:extLst>
  </p:cSld>
  <p:clrMapOvr>
    <a:masterClrMapping/>
  </p:clrMapOvr>
  <p:transition advTm="1165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3810000"/>
          </a:xfrm>
        </p:spPr>
        <p:txBody>
          <a:bodyPr/>
          <a:lstStyle/>
          <a:p>
            <a:r>
              <a:rPr lang="en-US" dirty="0" smtClean="0"/>
              <a:t>Originated in ancient Greece</a:t>
            </a:r>
          </a:p>
          <a:p>
            <a:r>
              <a:rPr lang="en-US" dirty="0" smtClean="0"/>
              <a:t>A system of government  where power comes from the people.</a:t>
            </a:r>
          </a:p>
          <a:p>
            <a:r>
              <a:rPr lang="en-US" dirty="0" smtClean="0"/>
              <a:t>Two types of democracy are </a:t>
            </a:r>
            <a:r>
              <a:rPr lang="en-US" u="sng" dirty="0" smtClean="0"/>
              <a:t>Representative Democracy and Direct Democracy.</a:t>
            </a:r>
          </a:p>
          <a:p>
            <a:r>
              <a:rPr lang="en-US" dirty="0" smtClean="0"/>
              <a:t>Power is usually taken through peaceful means in the form of voting by the people.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381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229633"/>
      </p:ext>
    </p:extLst>
  </p:cSld>
  <p:clrMapOvr>
    <a:masterClrMapping/>
  </p:clrMapOvr>
  <p:transition advTm="7816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6" y="-55174"/>
            <a:ext cx="8229600" cy="1143000"/>
          </a:xfrm>
        </p:spPr>
        <p:txBody>
          <a:bodyPr/>
          <a:lstStyle/>
          <a:p>
            <a:r>
              <a:rPr lang="en-US" dirty="0" smtClean="0"/>
              <a:t>Representative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82883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elect the government in order to have decisions made for them.</a:t>
            </a:r>
          </a:p>
          <a:p>
            <a:r>
              <a:rPr lang="en-US" dirty="0" smtClean="0"/>
              <a:t>The United States maintains representative democracy.</a:t>
            </a:r>
          </a:p>
          <a:p>
            <a:r>
              <a:rPr lang="en-US" dirty="0" smtClean="0"/>
              <a:t>Advantages are that everyone has a voice.</a:t>
            </a:r>
          </a:p>
          <a:p>
            <a:r>
              <a:rPr lang="en-US" dirty="0" smtClean="0"/>
              <a:t>Disadvantages are that those who support a candidate that loses will not always feel represented.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56673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753551"/>
      </p:ext>
    </p:extLst>
  </p:cSld>
  <p:clrMapOvr>
    <a:masterClrMapping/>
  </p:clrMapOvr>
  <p:transition advTm="10515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0"/>
            <a:ext cx="8229600" cy="1143000"/>
          </a:xfrm>
        </p:spPr>
        <p:txBody>
          <a:bodyPr/>
          <a:lstStyle/>
          <a:p>
            <a:r>
              <a:rPr lang="en-US" dirty="0" smtClean="0"/>
              <a:t>Direct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066800"/>
            <a:ext cx="8229600" cy="4525963"/>
          </a:xfrm>
        </p:spPr>
        <p:txBody>
          <a:bodyPr/>
          <a:lstStyle/>
          <a:p>
            <a:r>
              <a:rPr lang="en-US" dirty="0" smtClean="0"/>
              <a:t>A form of democracy where the people vote on all matters.</a:t>
            </a:r>
          </a:p>
          <a:p>
            <a:r>
              <a:rPr lang="en-US" dirty="0" smtClean="0"/>
              <a:t>This is not practical in large countries with millions of people.</a:t>
            </a:r>
          </a:p>
          <a:p>
            <a:r>
              <a:rPr lang="en-US" dirty="0" smtClean="0"/>
              <a:t>This system works best in small groups or even corporations.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5764"/>
            <a:ext cx="3429000" cy="23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047" y="4415764"/>
            <a:ext cx="5386754" cy="2353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9612541"/>
      </p:ext>
    </p:extLst>
  </p:cSld>
  <p:clrMapOvr>
    <a:masterClrMapping/>
  </p:clrMapOvr>
  <p:transition advTm="6796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2.3.231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864</Words>
  <Application>Microsoft Office PowerPoint</Application>
  <PresentationFormat>On-screen Show (4:3)</PresentationFormat>
  <Paragraphs>108</Paragraphs>
  <Slides>17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Felix Titling</vt:lpstr>
      <vt:lpstr>Times New Roman</vt:lpstr>
      <vt:lpstr>Office Theme</vt:lpstr>
      <vt:lpstr>Systems of Government</vt:lpstr>
      <vt:lpstr>Types of Governments</vt:lpstr>
      <vt:lpstr>Governments of today</vt:lpstr>
      <vt:lpstr>Monarchy</vt:lpstr>
      <vt:lpstr>Absolute Monarchies</vt:lpstr>
      <vt:lpstr>Limited/Constitutional Monarchies</vt:lpstr>
      <vt:lpstr>Democracy</vt:lpstr>
      <vt:lpstr>Representative Democracy</vt:lpstr>
      <vt:lpstr>Direct Democracy</vt:lpstr>
      <vt:lpstr>Republic</vt:lpstr>
      <vt:lpstr>Communism</vt:lpstr>
      <vt:lpstr>Communism Continued</vt:lpstr>
      <vt:lpstr>Dictatorship</vt:lpstr>
      <vt:lpstr>Totalitarianism</vt:lpstr>
      <vt:lpstr>Totalitarianism Cont.</vt:lpstr>
      <vt:lpstr>Oligarchy</vt:lpstr>
      <vt:lpstr>Theocracy</vt:lpstr>
    </vt:vector>
  </TitlesOfParts>
  <Company>Riverside Local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Government</dc:title>
  <dc:creator>student</dc:creator>
  <cp:lastModifiedBy>Melissa Truskowski</cp:lastModifiedBy>
  <cp:revision>21</cp:revision>
  <dcterms:created xsi:type="dcterms:W3CDTF">2011-08-25T17:22:31Z</dcterms:created>
  <dcterms:modified xsi:type="dcterms:W3CDTF">2018-12-12T12:50:33Z</dcterms:modified>
</cp:coreProperties>
</file>