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51"/>
  </p:handoutMasterIdLst>
  <p:sldIdLst>
    <p:sldId id="256" r:id="rId2"/>
    <p:sldId id="259" r:id="rId3"/>
    <p:sldId id="260" r:id="rId4"/>
    <p:sldId id="261" r:id="rId5"/>
    <p:sldId id="257" r:id="rId6"/>
    <p:sldId id="258" r:id="rId7"/>
    <p:sldId id="263" r:id="rId8"/>
    <p:sldId id="262" r:id="rId9"/>
    <p:sldId id="264" r:id="rId10"/>
    <p:sldId id="286" r:id="rId11"/>
    <p:sldId id="283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285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305" r:id="rId42"/>
    <p:sldId id="299" r:id="rId43"/>
    <p:sldId id="306" r:id="rId44"/>
    <p:sldId id="307" r:id="rId45"/>
    <p:sldId id="308" r:id="rId46"/>
    <p:sldId id="284" r:id="rId47"/>
    <p:sldId id="309" r:id="rId48"/>
    <p:sldId id="310" r:id="rId49"/>
    <p:sldId id="304" r:id="rId50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7A9"/>
    <a:srgbClr val="85E1DF"/>
    <a:srgbClr val="A20042"/>
    <a:srgbClr val="72F828"/>
    <a:srgbClr val="007774"/>
    <a:srgbClr val="C2F0EF"/>
    <a:srgbClr val="753DE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BD8FB7F-C1B3-42D0-AE62-DEE1D6FEC90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9D77890-D303-4CB3-B00B-52372CE5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A10949-CC13-4AD3-8910-46D52947B344}" type="datetimeFigureOut">
              <a:rPr lang="en-US"/>
              <a:pPr>
                <a:defRPr/>
              </a:pPr>
              <a:t>8/1/2019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EAC338-4ACC-42AC-BF89-0D10C850C5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132A-5A86-43AF-A823-EF443AEB12D8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FD84-BFA7-4302-98BD-F3FBCB3B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490B0C-317B-4956-B2B5-1D69BDBBD329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AE7942-B5F2-4237-A85E-336DB8A7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32A5-EBD4-4C99-B524-22658F8FC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40335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698D-F0E2-4040-998B-A6C92CF4E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354032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293F-D83B-42B2-ABFE-2430AFC876D2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73-5763-4FC3-A5A0-357DD2067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90D9E2-BDA4-4F85-83D0-735B043A59EF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81F127-6AB5-4430-AEB3-53F987D5F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7162-EC65-48F4-8291-0E4189E7F7C4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D32A-58D3-4F25-ADAC-FF3B4930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7225-80D3-4A7F-8CD1-E4CBDFB1844C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D453-E634-45A8-A483-E85A441C6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BEB5-E5A5-4399-8633-9B440D11CC6C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B2F6-3BE5-4B53-81D1-4B0897D8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5FB4-F2A2-4FD0-94A2-F6C8BDB31B21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C4FF-5B85-4911-87EB-B21D579F5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7D26-1E14-4D5F-B93C-7456BC144C9B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F5EF-5A44-4166-8A87-D91984C3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6CA1A-6DAD-4107-B8C7-67A83218FF27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BE3F4E-A2FF-4C71-84B3-849A36D36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9F2559C-EA11-4B44-A55F-1C722C8513C6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496AA0-A4B9-4501-A486-8A4468D0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8" r:id="rId9"/>
    <p:sldLayoutId id="2147483755" r:id="rId10"/>
    <p:sldLayoutId id="2147483759" r:id="rId11"/>
    <p:sldLayoutId id="2147483760" r:id="rId12"/>
    <p:sldLayoutId id="21474837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5HPJYJzus" TargetMode="External"/><Relationship Id="rId2" Type="http://schemas.openxmlformats.org/officeDocument/2006/relationships/hyperlink" Target="https://www.youtube.com/watch?v=_PKH2wtDT3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/>
              <a:t>A  Brief Summary of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-381000"/>
            <a:ext cx="7239000" cy="1143000"/>
          </a:xfrm>
        </p:spPr>
        <p:txBody>
          <a:bodyPr/>
          <a:lstStyle/>
          <a:p>
            <a:r>
              <a:rPr lang="en-US" dirty="0" smtClean="0"/>
              <a:t>Levels of Economic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838200"/>
            <a:ext cx="7239000" cy="4846638"/>
          </a:xfrm>
        </p:spPr>
        <p:txBody>
          <a:bodyPr/>
          <a:lstStyle/>
          <a:p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u="sng" baseline="30000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= Primary Industry </a:t>
            </a:r>
            <a:r>
              <a:rPr lang="en-US" dirty="0" smtClean="0"/>
              <a:t>– Uses natural resources to make money.</a:t>
            </a:r>
          </a:p>
          <a:p>
            <a:pPr lvl="1"/>
            <a:r>
              <a:rPr lang="en-US" dirty="0" smtClean="0"/>
              <a:t>Ex. Farmers harvest grain and sell it for food</a:t>
            </a:r>
          </a:p>
          <a:p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u="sng" baseline="30000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= Secondary Industry </a:t>
            </a:r>
            <a:r>
              <a:rPr lang="en-US" dirty="0" smtClean="0"/>
              <a:t>– Uses raw materials to produce or manufacture something new.</a:t>
            </a:r>
          </a:p>
          <a:p>
            <a:pPr lvl="1"/>
            <a:r>
              <a:rPr lang="en-US" dirty="0" smtClean="0"/>
              <a:t>Ex. Kellogg's purchases the grains and makes cereal</a:t>
            </a:r>
          </a:p>
          <a:p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3rd Level = Tertiary Industry </a:t>
            </a:r>
            <a:r>
              <a:rPr lang="en-US" dirty="0" smtClean="0"/>
              <a:t>– Provide a service to people and businesses.</a:t>
            </a:r>
          </a:p>
          <a:p>
            <a:pPr lvl="1"/>
            <a:r>
              <a:rPr lang="en-US" dirty="0" smtClean="0"/>
              <a:t>Ex. The grocery store sells the Kellogg's cereals</a:t>
            </a:r>
          </a:p>
          <a:p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u="sng" baseline="30000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= Quaternary Industry </a:t>
            </a:r>
            <a:r>
              <a:rPr lang="en-US" dirty="0" smtClean="0"/>
              <a:t>– Processes and distributes information</a:t>
            </a:r>
          </a:p>
          <a:p>
            <a:pPr lvl="1"/>
            <a:r>
              <a:rPr lang="en-US" dirty="0" smtClean="0"/>
              <a:t>Ex. Researchers test the quality of the cereal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-228600"/>
            <a:ext cx="7239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Check up from the Head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92" y="990600"/>
            <a:ext cx="854202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opportunity cost?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the three basic economic questions?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a society answers these questions is known as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difference between producers and consumers?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is profit determined?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driving force behind supply and demand?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two common ways of buying on credit?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a disadvantage of buying on credit?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the four factors of production?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the three forms of business organization?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the levels of economic activity – explain each briefly</a:t>
            </a:r>
          </a:p>
        </p:txBody>
      </p:sp>
    </p:spTree>
    <p:extLst>
      <p:ext uri="{BB962C8B-B14F-4D97-AF65-F5344CB8AC3E}">
        <p14:creationId xmlns:p14="http://schemas.microsoft.com/office/powerpoint/2010/main" val="23211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Government and the Economy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government acts like a police officer in the marketplace.</a:t>
            </a:r>
          </a:p>
          <a:p>
            <a:pPr lvl="1"/>
            <a:r>
              <a:rPr lang="en-US" smtClean="0"/>
              <a:t>Ensures people and businesses live by certain rules.</a:t>
            </a:r>
          </a:p>
          <a:p>
            <a:r>
              <a:rPr lang="en-US" smtClean="0"/>
              <a:t>Gov’t supplies citizens with some goods and services.</a:t>
            </a:r>
          </a:p>
          <a:p>
            <a:pPr lvl="2"/>
            <a:r>
              <a:rPr lang="en-US" smtClean="0"/>
              <a:t>Schools, parks, roads</a:t>
            </a:r>
          </a:p>
          <a:p>
            <a:r>
              <a:rPr lang="en-US" smtClean="0"/>
              <a:t>Goods and services provided by the gov’t are known as </a:t>
            </a:r>
            <a:r>
              <a:rPr lang="en-US" u="sng" smtClean="0">
                <a:solidFill>
                  <a:schemeClr val="bg1"/>
                </a:solidFill>
              </a:rPr>
              <a:t>public goods </a:t>
            </a:r>
            <a:r>
              <a:rPr lang="en-US" smtClean="0"/>
              <a:t>and </a:t>
            </a:r>
            <a:r>
              <a:rPr lang="en-US" u="sng" smtClean="0">
                <a:solidFill>
                  <a:schemeClr val="bg1"/>
                </a:solidFill>
              </a:rPr>
              <a:t>public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Levels of </a:t>
            </a:r>
            <a:r>
              <a:rPr lang="en-US" dirty="0" err="1" smtClean="0"/>
              <a:t>Gov’t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solidFill>
                  <a:schemeClr val="bg1"/>
                </a:solidFill>
              </a:rPr>
              <a:t>Federal</a:t>
            </a:r>
          </a:p>
          <a:p>
            <a:pPr lvl="1"/>
            <a:r>
              <a:rPr lang="en-US" smtClean="0"/>
              <a:t>Prints money</a:t>
            </a:r>
          </a:p>
          <a:p>
            <a:pPr lvl="1"/>
            <a:r>
              <a:rPr lang="en-US" smtClean="0"/>
              <a:t>Collects national income taxes</a:t>
            </a:r>
          </a:p>
          <a:p>
            <a:pPr lvl="1"/>
            <a:r>
              <a:rPr lang="en-US" smtClean="0"/>
              <a:t>Pays for national defense</a:t>
            </a:r>
          </a:p>
          <a:p>
            <a:pPr lvl="1"/>
            <a:r>
              <a:rPr lang="en-US" smtClean="0"/>
              <a:t>Regulates Social Security</a:t>
            </a:r>
          </a:p>
          <a:p>
            <a:pPr lvl="1"/>
            <a:r>
              <a:rPr lang="en-US" smtClean="0"/>
              <a:t>Sets minimum wage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Levels of </a:t>
            </a:r>
            <a:r>
              <a:rPr lang="en-US" dirty="0" err="1" smtClean="0"/>
              <a:t>Gov’t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solidFill>
                  <a:schemeClr val="bg1"/>
                </a:solidFill>
              </a:rPr>
              <a:t>State</a:t>
            </a:r>
          </a:p>
          <a:p>
            <a:pPr lvl="1"/>
            <a:r>
              <a:rPr lang="en-US" smtClean="0"/>
              <a:t>Collects state income taxes</a:t>
            </a:r>
          </a:p>
          <a:p>
            <a:pPr lvl="1"/>
            <a:r>
              <a:rPr lang="en-US" smtClean="0"/>
              <a:t>Pays for state highways, state courts, and prisons</a:t>
            </a:r>
          </a:p>
          <a:p>
            <a:pPr lvl="1"/>
            <a:r>
              <a:rPr lang="en-US" smtClean="0"/>
              <a:t>Give $ to local schools</a:t>
            </a:r>
          </a:p>
          <a:p>
            <a:r>
              <a:rPr lang="en-US" u="sng" smtClean="0">
                <a:solidFill>
                  <a:schemeClr val="bg1"/>
                </a:solidFill>
              </a:rPr>
              <a:t>Local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Collects local sales taxes</a:t>
            </a:r>
          </a:p>
          <a:p>
            <a:pPr lvl="1"/>
            <a:r>
              <a:rPr lang="en-US" smtClean="0"/>
              <a:t>Collects property taxes</a:t>
            </a:r>
          </a:p>
          <a:p>
            <a:pPr lvl="1"/>
            <a:r>
              <a:rPr lang="en-US" smtClean="0"/>
              <a:t>Pays for local schools, police, parks,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Economy of Michigan	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location of the state has had a great influence on its econ. Development</a:t>
            </a:r>
          </a:p>
          <a:p>
            <a:r>
              <a:rPr lang="en-US" smtClean="0"/>
              <a:t>Great Lakes</a:t>
            </a:r>
          </a:p>
          <a:p>
            <a:r>
              <a:rPr lang="en-US" smtClean="0"/>
              <a:t>Iron Ore</a:t>
            </a:r>
          </a:p>
          <a:p>
            <a:r>
              <a:rPr lang="en-US" smtClean="0"/>
              <a:t>Copper</a:t>
            </a:r>
          </a:p>
          <a:p>
            <a:r>
              <a:rPr lang="en-US" smtClean="0"/>
              <a:t>Borders Canada, center for international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Role of international Trade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U.S. part of global economy</a:t>
            </a:r>
          </a:p>
          <a:p>
            <a:r>
              <a:rPr lang="en-US" u="sng" smtClean="0">
                <a:solidFill>
                  <a:schemeClr val="bg1"/>
                </a:solidFill>
              </a:rPr>
              <a:t>Global Interdependence </a:t>
            </a:r>
            <a:r>
              <a:rPr lang="en-US" smtClean="0"/>
              <a:t>- The dependence of trading with other countries</a:t>
            </a:r>
          </a:p>
          <a:p>
            <a:r>
              <a:rPr lang="en-US" u="sng" smtClean="0">
                <a:solidFill>
                  <a:schemeClr val="bg1"/>
                </a:solidFill>
              </a:rPr>
              <a:t>Import </a:t>
            </a:r>
            <a:r>
              <a:rPr lang="en-US" smtClean="0"/>
              <a:t> - to bring in goods from a foreign country. </a:t>
            </a:r>
            <a:r>
              <a:rPr lang="en-US" u="sng" smtClean="0">
                <a:solidFill>
                  <a:schemeClr val="bg1"/>
                </a:solidFill>
              </a:rPr>
              <a:t>Importers</a:t>
            </a:r>
            <a:r>
              <a:rPr lang="en-US" smtClean="0"/>
              <a:t> are the people bringing in the goods</a:t>
            </a:r>
          </a:p>
          <a:p>
            <a:r>
              <a:rPr lang="en-US" u="sng" smtClean="0">
                <a:solidFill>
                  <a:schemeClr val="bg1"/>
                </a:solidFill>
              </a:rPr>
              <a:t>Export</a:t>
            </a:r>
            <a:r>
              <a:rPr lang="en-US" smtClean="0"/>
              <a:t> – Send goods to be sold in a foreign country.  </a:t>
            </a:r>
            <a:r>
              <a:rPr lang="en-US" u="sng" smtClean="0">
                <a:solidFill>
                  <a:schemeClr val="bg1"/>
                </a:solidFill>
              </a:rPr>
              <a:t>Exporters</a:t>
            </a:r>
            <a:r>
              <a:rPr lang="en-US" smtClean="0"/>
              <a:t> are the people shipping goods to a foreign country</a:t>
            </a:r>
          </a:p>
          <a:p>
            <a:r>
              <a:rPr lang="en-US" u="sng" smtClean="0">
                <a:solidFill>
                  <a:schemeClr val="bg1"/>
                </a:solidFill>
              </a:rPr>
              <a:t>Customs Duty</a:t>
            </a:r>
            <a:r>
              <a:rPr lang="en-US" smtClean="0"/>
              <a:t> – The special tax applied to goods imported into the country.</a:t>
            </a:r>
            <a:endParaRPr lang="en-US" u="sng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04800"/>
            <a:ext cx="7239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Quick Review: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7239000" cy="4846638"/>
          </a:xfrm>
        </p:spPr>
        <p:txBody>
          <a:bodyPr/>
          <a:lstStyle/>
          <a:p>
            <a:r>
              <a:rPr lang="en-US" smtClean="0"/>
              <a:t>Take out a sheet of paper and answer the following questions:</a:t>
            </a:r>
          </a:p>
          <a:p>
            <a:pPr lvl="1"/>
            <a:r>
              <a:rPr lang="en-US" smtClean="0">
                <a:solidFill>
                  <a:srgbClr val="85E1DF"/>
                </a:solidFill>
              </a:rPr>
              <a:t>What are Goods?</a:t>
            </a:r>
          </a:p>
          <a:p>
            <a:pPr lvl="1"/>
            <a:r>
              <a:rPr lang="en-US" smtClean="0">
                <a:solidFill>
                  <a:srgbClr val="85E1DF"/>
                </a:solidFill>
              </a:rPr>
              <a:t>What are Services?</a:t>
            </a:r>
          </a:p>
          <a:p>
            <a:pPr lvl="1"/>
            <a:r>
              <a:rPr lang="en-US" smtClean="0">
                <a:solidFill>
                  <a:srgbClr val="85E1DF"/>
                </a:solidFill>
              </a:rPr>
              <a:t>What are Resources?</a:t>
            </a:r>
          </a:p>
          <a:p>
            <a:pPr lvl="1"/>
            <a:r>
              <a:rPr lang="en-US" smtClean="0">
                <a:solidFill>
                  <a:srgbClr val="85E1DF"/>
                </a:solidFill>
              </a:rPr>
              <a:t>What is Scarcity?</a:t>
            </a:r>
          </a:p>
          <a:p>
            <a:pPr lvl="1"/>
            <a:r>
              <a:rPr lang="en-US" smtClean="0">
                <a:solidFill>
                  <a:srgbClr val="85E1DF"/>
                </a:solidFill>
              </a:rPr>
              <a:t>What three questions do countries need to answer?</a:t>
            </a:r>
          </a:p>
          <a:p>
            <a:pPr lvl="1"/>
            <a:r>
              <a:rPr lang="en-US" smtClean="0">
                <a:solidFill>
                  <a:srgbClr val="85E1DF"/>
                </a:solidFill>
              </a:rPr>
              <a:t>What do these questions determine?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8600" y="228600"/>
            <a:ext cx="7772400" cy="9906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algn="ctr"/>
            <a:r>
              <a:rPr lang="en-US" b="0" u="sng" cap="none" smtClean="0">
                <a:ln>
                  <a:noFill/>
                </a:ln>
                <a:solidFill>
                  <a:schemeClr val="tx1"/>
                </a:solidFill>
              </a:rPr>
              <a:t>Economic Systems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62063" y="4057650"/>
            <a:ext cx="5629275" cy="18764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mtClean="0"/>
              <a:t>How the Government influences how I make money.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289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953000"/>
            <a:ext cx="7620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Economic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85E1DF"/>
                </a:solidFill>
              </a:rPr>
              <a:t>Def. The method used by a society to produce and distribute goods and services.</a:t>
            </a:r>
          </a:p>
          <a:p>
            <a:endParaRPr lang="en-US" smtClean="0">
              <a:solidFill>
                <a:srgbClr val="85E1DF"/>
              </a:solidFill>
            </a:endParaRPr>
          </a:p>
          <a:p>
            <a:r>
              <a:rPr lang="en-US" smtClean="0">
                <a:solidFill>
                  <a:srgbClr val="85E1DF"/>
                </a:solidFill>
              </a:rPr>
              <a:t>Or, How the government tells us what we can get and how to get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96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Basic Econ VOCAB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solidFill>
                  <a:schemeClr val="bg1"/>
                </a:solidFill>
              </a:rPr>
              <a:t>Free Market System </a:t>
            </a:r>
            <a:r>
              <a:rPr lang="en-US" smtClean="0"/>
              <a:t>– producers and consumers act freely.</a:t>
            </a:r>
          </a:p>
          <a:p>
            <a:pPr lvl="1"/>
            <a:r>
              <a:rPr lang="en-US" smtClean="0"/>
              <a:t>United States is a free market economy</a:t>
            </a:r>
          </a:p>
          <a:p>
            <a:r>
              <a:rPr lang="en-US" u="sng" smtClean="0">
                <a:solidFill>
                  <a:schemeClr val="bg1"/>
                </a:solidFill>
              </a:rPr>
              <a:t>Producer </a:t>
            </a:r>
            <a:r>
              <a:rPr lang="en-US" smtClean="0"/>
              <a:t>– a person or business that supplies goods and services</a:t>
            </a:r>
          </a:p>
          <a:p>
            <a:r>
              <a:rPr lang="en-US" u="sng" smtClean="0">
                <a:solidFill>
                  <a:schemeClr val="bg1"/>
                </a:solidFill>
              </a:rPr>
              <a:t>Goods </a:t>
            </a:r>
            <a:r>
              <a:rPr lang="en-US" smtClean="0"/>
              <a:t>– items that people make and use</a:t>
            </a:r>
          </a:p>
          <a:p>
            <a:pPr lvl="2"/>
            <a:r>
              <a:rPr lang="en-US" smtClean="0"/>
              <a:t>Food, games, etc</a:t>
            </a:r>
          </a:p>
          <a:p>
            <a:r>
              <a:rPr lang="en-US" u="sng" smtClean="0">
                <a:solidFill>
                  <a:schemeClr val="bg1"/>
                </a:solidFill>
              </a:rPr>
              <a:t>Services</a:t>
            </a:r>
            <a:r>
              <a:rPr lang="en-US" smtClean="0"/>
              <a:t> – things people do for others.</a:t>
            </a:r>
          </a:p>
          <a:p>
            <a:pPr lvl="2"/>
            <a:r>
              <a:rPr lang="en-US" smtClean="0"/>
              <a:t>Medical services, teaching</a:t>
            </a:r>
          </a:p>
          <a:p>
            <a:r>
              <a:rPr lang="en-US" u="sng" smtClean="0">
                <a:solidFill>
                  <a:schemeClr val="bg1"/>
                </a:solidFill>
              </a:rPr>
              <a:t>Consumers</a:t>
            </a:r>
            <a:r>
              <a:rPr lang="en-US" smtClean="0"/>
              <a:t> – people and businesses that use goods and services to meet needs and wants.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400" cap="none" smtClean="0">
                <a:ln>
                  <a:noFill/>
                </a:ln>
                <a:solidFill>
                  <a:schemeClr val="tx1"/>
                </a:solidFill>
              </a:rPr>
              <a:t>All Economic Systems Must Consider the Following Questions: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>
                <a:solidFill>
                  <a:srgbClr val="85E1DF"/>
                </a:solidFill>
              </a:rPr>
              <a:t>What goods and services to produce?</a:t>
            </a:r>
          </a:p>
          <a:p>
            <a:pPr marL="609600" indent="-609600">
              <a:buFontTx/>
              <a:buAutoNum type="arabicPeriod"/>
            </a:pPr>
            <a:r>
              <a:rPr lang="en-US" smtClean="0">
                <a:solidFill>
                  <a:srgbClr val="85E1DF"/>
                </a:solidFill>
              </a:rPr>
              <a:t>How will they produce them?</a:t>
            </a:r>
          </a:p>
          <a:p>
            <a:pPr marL="609600" indent="-609600">
              <a:buFontTx/>
              <a:buAutoNum type="arabicPeriod"/>
            </a:pPr>
            <a:r>
              <a:rPr lang="en-US" smtClean="0">
                <a:solidFill>
                  <a:srgbClr val="85E1DF"/>
                </a:solidFill>
              </a:rPr>
              <a:t>Who will get them?</a:t>
            </a:r>
          </a:p>
          <a:p>
            <a:pPr marL="609600" indent="-609600">
              <a:buFontTx/>
              <a:buNone/>
            </a:pPr>
            <a:endParaRPr lang="en-US" smtClean="0">
              <a:solidFill>
                <a:srgbClr val="85E1DF"/>
              </a:solidFill>
            </a:endParaRPr>
          </a:p>
          <a:p>
            <a:pPr marL="609600" indent="-609600">
              <a:buFontTx/>
              <a:buNone/>
            </a:pPr>
            <a:r>
              <a:rPr lang="en-US" smtClean="0"/>
              <a:t>Also MUST consider:</a:t>
            </a:r>
          </a:p>
          <a:p>
            <a:pPr marL="609600" indent="-609600">
              <a:buFontTx/>
              <a:buChar char="•"/>
            </a:pPr>
            <a:r>
              <a:rPr lang="en-US" smtClean="0">
                <a:solidFill>
                  <a:srgbClr val="85E1DF"/>
                </a:solidFill>
              </a:rPr>
              <a:t>How much will they produce now, and how much later?</a:t>
            </a:r>
          </a:p>
          <a:p>
            <a:pPr marL="609600" indent="-609600"/>
            <a:endParaRPr lang="en-US" smtClean="0">
              <a:solidFill>
                <a:srgbClr val="85E1DF"/>
              </a:solidFill>
            </a:endParaRPr>
          </a:p>
          <a:p>
            <a:pPr marL="609600" indent="-609600"/>
            <a:r>
              <a:rPr lang="en-US" smtClean="0">
                <a:solidFill>
                  <a:srgbClr val="85E1DF"/>
                </a:solidFill>
              </a:rPr>
              <a:t>Each economic system answers these questions in a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DIFFERENT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Types of Economic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239000" cy="4846638"/>
          </a:xfrm>
        </p:spPr>
        <p:txBody>
          <a:bodyPr/>
          <a:lstStyle/>
          <a:p>
            <a:pPr marL="495300" indent="-495300">
              <a:buFont typeface="Wingdings 2" pitchFamily="18" charset="2"/>
              <a:buNone/>
            </a:pPr>
            <a:r>
              <a:rPr lang="en-US" smtClean="0"/>
              <a:t>There are 3 basic types of economic systems.</a:t>
            </a:r>
          </a:p>
          <a:p>
            <a:pPr marL="495300" indent="-495300">
              <a:buFont typeface="Wingdings 2" pitchFamily="18" charset="2"/>
              <a:buNone/>
            </a:pPr>
            <a:endParaRPr lang="en-US" smtClean="0"/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mtClean="0">
                <a:solidFill>
                  <a:srgbClr val="85E1DF"/>
                </a:solidFill>
              </a:rPr>
              <a:t>Traditional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mtClean="0">
                <a:solidFill>
                  <a:srgbClr val="85E1DF"/>
                </a:solidFill>
              </a:rPr>
              <a:t>Command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mtClean="0">
                <a:solidFill>
                  <a:srgbClr val="85E1DF"/>
                </a:solidFill>
              </a:rPr>
              <a:t>Free Market</a:t>
            </a:r>
          </a:p>
          <a:p>
            <a:pPr marL="495300" indent="-495300">
              <a:buFont typeface="Wingdings 2" pitchFamily="18" charset="2"/>
              <a:buAutoNum type="arabicPeriod"/>
            </a:pPr>
            <a:endParaRPr lang="en-US" smtClean="0">
              <a:solidFill>
                <a:srgbClr val="85E1DF"/>
              </a:solidFill>
            </a:endParaRPr>
          </a:p>
          <a:p>
            <a:pPr marL="495300" indent="-495300">
              <a:buFont typeface="Wingdings 2" pitchFamily="18" charset="2"/>
              <a:buNone/>
            </a:pPr>
            <a:r>
              <a:rPr lang="en-US" smtClean="0"/>
              <a:t>But are there really four types????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6477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1. Traditional Economy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9725"/>
            <a:ext cx="4267200" cy="4846638"/>
          </a:xfrm>
        </p:spPr>
        <p:txBody>
          <a:bodyPr/>
          <a:lstStyle/>
          <a:p>
            <a:r>
              <a:rPr lang="en-US" dirty="0" smtClean="0">
                <a:solidFill>
                  <a:srgbClr val="85E1DF"/>
                </a:solidFill>
              </a:rPr>
              <a:t>Economic questions are answered by habits and customs</a:t>
            </a:r>
            <a:r>
              <a:rPr lang="en-US" dirty="0" smtClean="0"/>
              <a:t> (the way it has always been done)</a:t>
            </a:r>
          </a:p>
          <a:p>
            <a:r>
              <a:rPr lang="en-US" dirty="0" smtClean="0">
                <a:solidFill>
                  <a:srgbClr val="85E1DF"/>
                </a:solidFill>
              </a:rPr>
              <a:t>Children work the same jobs parents worked,</a:t>
            </a:r>
            <a:r>
              <a:rPr lang="en-US" dirty="0" smtClean="0"/>
              <a:t> often farming or hunter/gatherer</a:t>
            </a:r>
          </a:p>
          <a:p>
            <a:r>
              <a:rPr lang="en-US" dirty="0" smtClean="0">
                <a:solidFill>
                  <a:srgbClr val="85E1DF"/>
                </a:solidFill>
              </a:rPr>
              <a:t>Fear Change!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</a:t>
            </a:r>
            <a:r>
              <a:rPr lang="en-US" dirty="0" err="1" smtClean="0">
                <a:solidFill>
                  <a:schemeClr val="bg1"/>
                </a:solidFill>
              </a:rPr>
              <a:t>Inuits</a:t>
            </a:r>
            <a:r>
              <a:rPr lang="en-US" dirty="0" smtClean="0">
                <a:solidFill>
                  <a:schemeClr val="bg1"/>
                </a:solidFill>
              </a:rPr>
              <a:t>, the Amish, 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Pigmies, Bush People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343400"/>
            <a:ext cx="42672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17638"/>
            <a:ext cx="42672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2. Command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smtClean="0">
                <a:solidFill>
                  <a:srgbClr val="85E1DF"/>
                </a:solidFill>
              </a:rPr>
              <a:t>The government answers the basic economic questions</a:t>
            </a:r>
          </a:p>
          <a:p>
            <a:r>
              <a:rPr lang="en-US" smtClean="0">
                <a:solidFill>
                  <a:schemeClr val="bg1"/>
                </a:solidFill>
              </a:rPr>
              <a:t>Advantages</a:t>
            </a:r>
            <a:r>
              <a:rPr lang="en-US" smtClean="0"/>
              <a:t>: able to act quickly in emergencies, provide for all people equally</a:t>
            </a:r>
          </a:p>
          <a:p>
            <a:r>
              <a:rPr lang="en-US" smtClean="0">
                <a:solidFill>
                  <a:schemeClr val="bg1"/>
                </a:solidFill>
              </a:rPr>
              <a:t>Disadvantages</a:t>
            </a:r>
            <a:r>
              <a:rPr lang="en-US" smtClean="0"/>
              <a:t>: Inefficient, no incentive to work hard or be creative</a:t>
            </a:r>
          </a:p>
          <a:p>
            <a:r>
              <a:rPr lang="en-US" smtClean="0">
                <a:solidFill>
                  <a:schemeClr val="bg1"/>
                </a:solidFill>
              </a:rPr>
              <a:t>Ex. Communist Countries (China, Vietnam, North Korea, former Soviet Union, Cuba)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724400"/>
            <a:ext cx="2581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8494" y="4724400"/>
            <a:ext cx="5793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3. Free Market Economy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85E1DF"/>
                </a:solidFill>
              </a:rPr>
              <a:t>Economic questions are answered by individual buyers and sellers.</a:t>
            </a:r>
          </a:p>
          <a:p>
            <a:pPr>
              <a:lnSpc>
                <a:spcPct val="90000"/>
              </a:lnSpc>
            </a:pPr>
            <a:r>
              <a:rPr lang="en-US" smtClean="0"/>
              <a:t>Supply and demand influence economy</a:t>
            </a:r>
          </a:p>
          <a:p>
            <a:pPr>
              <a:lnSpc>
                <a:spcPct val="90000"/>
              </a:lnSpc>
            </a:pPr>
            <a:r>
              <a:rPr lang="en-US" smtClean="0"/>
              <a:t>People act out of self interest; motive for profit (money) drives the economy</a:t>
            </a:r>
          </a:p>
          <a:p>
            <a:pPr>
              <a:lnSpc>
                <a:spcPct val="90000"/>
              </a:lnSpc>
            </a:pPr>
            <a:r>
              <a:rPr lang="en-US" smtClean="0"/>
              <a:t>Also known as </a:t>
            </a:r>
            <a:r>
              <a:rPr lang="en-US" u="sng" smtClean="0">
                <a:solidFill>
                  <a:schemeClr val="bg1"/>
                </a:solidFill>
              </a:rPr>
              <a:t>FREE ENTERPRISE</a:t>
            </a:r>
            <a:r>
              <a:rPr lang="en-US" smtClean="0"/>
              <a:t> or </a:t>
            </a:r>
            <a:r>
              <a:rPr lang="en-US" u="sng" smtClean="0">
                <a:solidFill>
                  <a:schemeClr val="bg1"/>
                </a:solidFill>
              </a:rPr>
              <a:t>CAPITALISM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Ex. The United States, Western Europe, Japan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99025"/>
            <a:ext cx="3962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8768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7239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rgbClr val="33CC33"/>
                </a:solidFill>
              </a:rPr>
              <a:t>I lied!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 said there were 3 types of economic systems, but there is a 4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Mixed Economy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No economy is pure market, pure command or pure traditional, elements of each appear in all economies</a:t>
            </a:r>
            <a:r>
              <a:rPr lang="en-US" dirty="0" smtClean="0"/>
              <a:t>, some have more elements of one economy than another.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solidFill>
                  <a:srgbClr val="33CC33"/>
                </a:solidFill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Market</a:t>
            </a:r>
            <a:r>
              <a:rPr lang="en-US" dirty="0" smtClean="0">
                <a:solidFill>
                  <a:srgbClr val="33CC33"/>
                </a:solidFill>
              </a:rPr>
              <a:t>	       </a:t>
            </a:r>
            <a:r>
              <a:rPr lang="en-US" dirty="0" smtClean="0">
                <a:solidFill>
                  <a:schemeClr val="bg1"/>
                </a:solidFill>
              </a:rPr>
              <a:t>Mixed	</a:t>
            </a:r>
            <a:r>
              <a:rPr lang="en-US" dirty="0" smtClean="0"/>
              <a:t>	  </a:t>
            </a:r>
            <a:r>
              <a:rPr lang="en-US" dirty="0" smtClean="0">
                <a:solidFill>
                  <a:schemeClr val="bg1"/>
                </a:solidFill>
              </a:rPr>
              <a:t>Command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				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49275" y="5250180"/>
            <a:ext cx="746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586741" y="4896486"/>
            <a:ext cx="457200" cy="22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046220" y="4915536"/>
            <a:ext cx="0" cy="22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7490460" y="4877436"/>
            <a:ext cx="526415" cy="266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1853406" y="5295900"/>
            <a:ext cx="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3505200" y="5334000"/>
            <a:ext cx="0" cy="22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 flipV="1">
            <a:off x="6934200" y="5334000"/>
            <a:ext cx="7620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447800" y="55657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USA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792413" y="56007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Great Britain</a:t>
            </a:r>
            <a:r>
              <a:rPr lang="en-US" dirty="0"/>
              <a:t>	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400800" y="5562600"/>
            <a:ext cx="146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American Mixed Economy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While the United States is mostly a </a:t>
            </a:r>
            <a:r>
              <a:rPr lang="en-US" u="sng" smtClean="0">
                <a:solidFill>
                  <a:schemeClr val="bg1"/>
                </a:solidFill>
              </a:rPr>
              <a:t>free market economy</a:t>
            </a:r>
            <a:r>
              <a:rPr lang="en-US" smtClean="0">
                <a:solidFill>
                  <a:schemeClr val="bg1"/>
                </a:solidFill>
              </a:rPr>
              <a:t>, it does have elements of a </a:t>
            </a:r>
            <a:r>
              <a:rPr lang="en-US" u="sng" smtClean="0">
                <a:solidFill>
                  <a:schemeClr val="bg1"/>
                </a:solidFill>
              </a:rPr>
              <a:t>command economy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89275"/>
            <a:ext cx="2438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0"/>
            <a:ext cx="7239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400" cap="none" smtClean="0">
                <a:ln>
                  <a:noFill/>
                </a:ln>
                <a:solidFill>
                  <a:schemeClr val="tx1"/>
                </a:solidFill>
              </a:rPr>
              <a:t>Features of American Free Market Economy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4648200" cy="52371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rgbClr val="85E1DF"/>
                </a:solidFill>
              </a:rPr>
              <a:t>1. Economic Freedom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individuals have the right to choose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rgbClr val="85E1DF"/>
                </a:solidFill>
              </a:rPr>
              <a:t>2. Competition</a:t>
            </a:r>
            <a:r>
              <a:rPr lang="en-US" dirty="0" smtClean="0">
                <a:solidFill>
                  <a:schemeClr val="bg1"/>
                </a:solidFill>
              </a:rPr>
              <a:t>: more than one producer of good/services insures choice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 smtClean="0">
              <a:solidFill>
                <a:srgbClr val="85E1DF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rgbClr val="85E1DF"/>
                </a:solidFill>
              </a:rPr>
              <a:t>3. Private Property</a:t>
            </a:r>
            <a:r>
              <a:rPr lang="en-US" dirty="0" smtClean="0">
                <a:solidFill>
                  <a:schemeClr val="bg1"/>
                </a:solidFill>
              </a:rPr>
              <a:t>: individuals have the right to own their own property, including business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320" y="2822574"/>
            <a:ext cx="36766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320" y="1371600"/>
            <a:ext cx="3676650" cy="12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7320" y="4953000"/>
            <a:ext cx="365379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400" cap="none" smtClean="0">
                <a:ln>
                  <a:noFill/>
                </a:ln>
                <a:solidFill>
                  <a:schemeClr val="tx1"/>
                </a:solidFill>
              </a:rPr>
              <a:t>Features of American Free Market Economy (cont)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9725"/>
            <a:ext cx="5638800" cy="4846638"/>
          </a:xfrm>
        </p:spPr>
        <p:txBody>
          <a:bodyPr/>
          <a:lstStyle/>
          <a:p>
            <a:pPr marL="609600" indent="-609600">
              <a:buFontTx/>
              <a:buAutoNum type="arabicPeriod" startAt="4"/>
            </a:pPr>
            <a:r>
              <a:rPr lang="en-US" smtClean="0">
                <a:solidFill>
                  <a:srgbClr val="85E1DF"/>
                </a:solidFill>
              </a:rPr>
              <a:t>Self-Interest</a:t>
            </a:r>
            <a:r>
              <a:rPr lang="en-US" smtClean="0">
                <a:solidFill>
                  <a:schemeClr val="bg1"/>
                </a:solidFill>
              </a:rPr>
              <a:t>: individuals make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	decisions based on what is best for them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  <a:p>
            <a:pPr marL="609600" indent="-609600">
              <a:buFontTx/>
              <a:buAutoNum type="arabicPeriod" startAt="5"/>
            </a:pPr>
            <a:r>
              <a:rPr lang="en-US" smtClean="0">
                <a:solidFill>
                  <a:srgbClr val="85E1DF"/>
                </a:solidFill>
              </a:rPr>
              <a:t>Voluntary Exchange</a:t>
            </a:r>
            <a:r>
              <a:rPr lang="en-US" smtClean="0">
                <a:solidFill>
                  <a:schemeClr val="bg1"/>
                </a:solidFill>
              </a:rPr>
              <a:t>: individuals may freely buy and sell goods</a:t>
            </a:r>
          </a:p>
          <a:p>
            <a:pPr marL="609600" indent="-609600">
              <a:buFontTx/>
              <a:buAutoNum type="arabicPeriod" startAt="5"/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 startAt="5"/>
            </a:pPr>
            <a:r>
              <a:rPr lang="en-US" smtClean="0">
                <a:solidFill>
                  <a:srgbClr val="85E1DF"/>
                </a:solidFill>
              </a:rPr>
              <a:t>Profit Motive:</a:t>
            </a:r>
            <a:r>
              <a:rPr lang="en-US" smtClean="0">
                <a:solidFill>
                  <a:schemeClr val="bg1"/>
                </a:solidFill>
              </a:rPr>
              <a:t> individuals are driven by a desire to profit (make money)</a:t>
            </a:r>
          </a:p>
          <a:p>
            <a:pPr marL="609600" indent="-609600">
              <a:buFont typeface="Wingdings 2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53000"/>
            <a:ext cx="2971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400" cap="none" smtClean="0">
                <a:ln>
                  <a:noFill/>
                </a:ln>
                <a:solidFill>
                  <a:schemeClr val="tx1"/>
                </a:solidFill>
              </a:rPr>
              <a:t>Features of American Command Economy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9725"/>
            <a:ext cx="4495800" cy="48466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rgbClr val="85E1DF"/>
                </a:solidFill>
              </a:rPr>
              <a:t>Government regulation of some business practices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Ex. Wages, labor hours, </a:t>
            </a:r>
          </a:p>
          <a:p>
            <a:pPr marL="990600" lvl="1" indent="-533400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safety practice.</a:t>
            </a:r>
            <a:r>
              <a:rPr lang="en-US" dirty="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rgbClr val="85E1DF"/>
                </a:solidFill>
              </a:rPr>
              <a:t>Government limits certain choices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Ex. Cannot buy or produce certain goods/services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rgbClr val="85E1DF"/>
                </a:solidFill>
              </a:rPr>
              <a:t>Government provides aid to the needy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Ex. Medicare, Medicaid, welfare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791200"/>
            <a:ext cx="38195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680" y="1609725"/>
            <a:ext cx="3743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2130" y="3353911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Basic Econ VOCAB cont.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9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Consumption</a:t>
            </a:r>
            <a:r>
              <a:rPr lang="en-US" dirty="0" smtClean="0"/>
              <a:t> – the act of using goods and services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Profits</a:t>
            </a:r>
            <a:r>
              <a:rPr lang="en-US" dirty="0" smtClean="0"/>
              <a:t> – the money that producers make from goods or services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Price</a:t>
            </a:r>
            <a:r>
              <a:rPr lang="en-US" dirty="0" smtClean="0"/>
              <a:t> – the cost of a good or service</a:t>
            </a:r>
          </a:p>
          <a:p>
            <a:pPr lvl="2"/>
            <a:r>
              <a:rPr lang="en-US" dirty="0" smtClean="0"/>
              <a:t>The difference between the producer’s cost and the selling price is the profit.</a:t>
            </a:r>
          </a:p>
          <a:p>
            <a:pPr lvl="3">
              <a:buFont typeface="Wingdings 2" pitchFamily="18" charset="2"/>
              <a:buNone/>
            </a:pPr>
            <a:r>
              <a:rPr lang="en-US" dirty="0" smtClean="0"/>
              <a:t>Example – A car company spends $12,000 to manufacturer a vehicle.  They sell the car for $26,000.  The profit is $14,000; this profit is split between many people.</a:t>
            </a:r>
          </a:p>
          <a:p>
            <a:pPr lvl="0">
              <a:buClr>
                <a:srgbClr val="F4E7ED"/>
              </a:buClr>
            </a:pPr>
            <a:r>
              <a:rPr lang="en-US" u="sng" dirty="0" smtClean="0">
                <a:solidFill>
                  <a:prstClr val="black"/>
                </a:solidFill>
              </a:rPr>
              <a:t>Gross Domestic Product (GDP)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– the </a:t>
            </a:r>
            <a:r>
              <a:rPr lang="en-US" dirty="0" smtClean="0">
                <a:solidFill>
                  <a:prstClr val="white"/>
                </a:solidFill>
              </a:rPr>
              <a:t>value of all goods and services produced within a country in a single year. </a:t>
            </a:r>
            <a:endParaRPr lang="en-US" dirty="0">
              <a:solidFill>
                <a:prstClr val="white"/>
              </a:solidFill>
            </a:endParaRPr>
          </a:p>
          <a:p>
            <a:pPr lvl="3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Circular Flow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Things Work in a </a:t>
            </a:r>
            <a:br>
              <a:rPr lang="en-US" altLang="en-US" sz="3200" smtClean="0"/>
            </a:br>
            <a:r>
              <a:rPr lang="en-US" altLang="en-US" sz="3200" smtClean="0"/>
              <a:t>Mixed-Market Economic System</a:t>
            </a:r>
          </a:p>
        </p:txBody>
      </p:sp>
    </p:spTree>
    <p:extLst>
      <p:ext uri="{BB962C8B-B14F-4D97-AF65-F5344CB8AC3E}">
        <p14:creationId xmlns:p14="http://schemas.microsoft.com/office/powerpoint/2010/main" val="14695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/>
          <a:lstStyle/>
          <a:p>
            <a:r>
              <a:rPr lang="en-US" dirty="0" smtClean="0"/>
              <a:t>Circular Flow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846638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u="sng" dirty="0">
                <a:solidFill>
                  <a:srgbClr val="85E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 flow </a:t>
            </a:r>
            <a:r>
              <a:rPr lang="en-US" dirty="0"/>
              <a:t>of income is </a:t>
            </a:r>
            <a:r>
              <a:rPr lang="en-US" dirty="0" smtClean="0"/>
              <a:t>an economic</a:t>
            </a:r>
            <a:r>
              <a:rPr lang="en-US" dirty="0"/>
              <a:t> </a:t>
            </a:r>
            <a:r>
              <a:rPr lang="en-US" b="1" dirty="0"/>
              <a:t>model</a:t>
            </a:r>
            <a:r>
              <a:rPr lang="en-US" dirty="0"/>
              <a:t> depicting how money flows through the economy. </a:t>
            </a:r>
            <a:endParaRPr lang="en-US" dirty="0" smtClean="0"/>
          </a:p>
          <a:p>
            <a:r>
              <a:rPr lang="en-US" dirty="0" smtClean="0"/>
              <a:t>In this model - </a:t>
            </a:r>
            <a:r>
              <a:rPr lang="en-US" dirty="0"/>
              <a:t>producers are termed as "firms" while consumers are referred to as "households."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Firms </a:t>
            </a:r>
            <a:r>
              <a:rPr lang="en-US" dirty="0">
                <a:solidFill>
                  <a:schemeClr val="bg1"/>
                </a:solidFill>
              </a:rPr>
              <a:t>supply goods and services while households consume these goods and services.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Money </a:t>
            </a:r>
            <a:r>
              <a:rPr lang="en-US" dirty="0"/>
              <a:t>flows to workers in the form of </a:t>
            </a:r>
            <a:r>
              <a:rPr lang="en-US" dirty="0" smtClean="0"/>
              <a:t>wages</a:t>
            </a:r>
          </a:p>
          <a:p>
            <a:r>
              <a:rPr lang="en-US" dirty="0" smtClean="0"/>
              <a:t>THEN money </a:t>
            </a:r>
            <a:r>
              <a:rPr lang="en-US" dirty="0"/>
              <a:t>flows back to firms in exchange for products.</a:t>
            </a:r>
          </a:p>
        </p:txBody>
      </p:sp>
    </p:spTree>
    <p:extLst>
      <p:ext uri="{BB962C8B-B14F-4D97-AF65-F5344CB8AC3E}">
        <p14:creationId xmlns:p14="http://schemas.microsoft.com/office/powerpoint/2010/main" val="5280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4488" y="531674"/>
            <a:ext cx="904951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 dirty="0"/>
              <a:t>In our economic system there are two </a:t>
            </a:r>
            <a:r>
              <a:rPr lang="en-US" altLang="en-US" sz="3400" dirty="0" smtClean="0"/>
              <a:t>sectors:</a:t>
            </a:r>
          </a:p>
          <a:p>
            <a:pPr algn="ctr"/>
            <a:r>
              <a:rPr lang="en-US" altLang="en-US" sz="3400" dirty="0" smtClean="0"/>
              <a:t>the </a:t>
            </a:r>
            <a:r>
              <a:rPr lang="en-US" altLang="en-US" sz="3400" dirty="0" smtClean="0">
                <a:solidFill>
                  <a:srgbClr val="85E1DF"/>
                </a:solidFill>
              </a:rPr>
              <a:t>household sector </a:t>
            </a:r>
            <a:r>
              <a:rPr lang="en-US" altLang="en-US" sz="3400" dirty="0" smtClean="0"/>
              <a:t>&amp; the </a:t>
            </a:r>
            <a:r>
              <a:rPr lang="en-US" altLang="en-US" sz="3400" dirty="0">
                <a:solidFill>
                  <a:srgbClr val="85E1DF"/>
                </a:solidFill>
              </a:rPr>
              <a:t>business </a:t>
            </a:r>
            <a:r>
              <a:rPr lang="en-US" altLang="en-US" sz="3400" dirty="0" smtClean="0">
                <a:solidFill>
                  <a:srgbClr val="85E1DF"/>
                </a:solidFill>
              </a:rPr>
              <a:t>sector (firms)</a:t>
            </a:r>
            <a:endParaRPr lang="en-US" altLang="en-US" sz="3400" dirty="0">
              <a:solidFill>
                <a:srgbClr val="85E1DF"/>
              </a:solidFill>
            </a:endParaRPr>
          </a:p>
        </p:txBody>
      </p:sp>
      <p:pic>
        <p:nvPicPr>
          <p:cNvPr id="3077" name="Picture 5" descr="bl0010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518703" cy="28956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l0011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2562" cy="2743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656" y="609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Households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7729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Demand consumer goods, like: cars, computers, washers, lawnmowers, etc.</a:t>
            </a:r>
          </a:p>
          <a:p>
            <a:pPr eaLnBrk="1" hangingPunct="1"/>
            <a:r>
              <a:rPr lang="en-US" altLang="en-US" sz="2800" dirty="0" smtClean="0"/>
              <a:t>Households provide labor resources to business and own most of the resources of production</a:t>
            </a:r>
          </a:p>
        </p:txBody>
      </p:sp>
      <p:pic>
        <p:nvPicPr>
          <p:cNvPr id="4100" name="Picture 6" descr="bl00113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3505200" cy="3448050"/>
          </a:xfrm>
          <a:noFill/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91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75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Businesses/Firms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Produce and supply goods and services</a:t>
            </a:r>
          </a:p>
          <a:p>
            <a:pPr eaLnBrk="1" hangingPunct="1"/>
            <a:r>
              <a:rPr lang="en-US" altLang="en-US" sz="2800" dirty="0" smtClean="0"/>
              <a:t>Businesses demand resources for production: land, labor, capital, and entrepreneurs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5124" name="Picture 6" descr="bl0010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429000" cy="3090863"/>
          </a:xfrm>
          <a:noFill/>
          <a:effectLst>
            <a:outerShdw dist="8980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109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001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5999"/>
            <a:ext cx="3733801" cy="2994821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l0010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276600" cy="2952353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3191" y="685800"/>
            <a:ext cx="8343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These two sectors interact in two markets:</a:t>
            </a:r>
          </a:p>
          <a:p>
            <a:pPr eaLnBrk="1" hangingPunct="1"/>
            <a:r>
              <a:rPr lang="en-US" altLang="en-US" sz="3600" dirty="0"/>
              <a:t>the </a:t>
            </a:r>
            <a:r>
              <a:rPr lang="en-US" altLang="en-US" sz="3600" dirty="0">
                <a:solidFill>
                  <a:srgbClr val="85E1DF"/>
                </a:solidFill>
              </a:rPr>
              <a:t>Product Market </a:t>
            </a:r>
            <a:r>
              <a:rPr lang="en-US" altLang="en-US" sz="3600" dirty="0"/>
              <a:t>and the </a:t>
            </a:r>
            <a:r>
              <a:rPr lang="en-US" altLang="en-US" sz="3600" dirty="0">
                <a:solidFill>
                  <a:srgbClr val="85E1DF"/>
                </a:solidFill>
              </a:rPr>
              <a:t>Factor Market</a:t>
            </a:r>
          </a:p>
        </p:txBody>
      </p:sp>
    </p:spTree>
    <p:extLst>
      <p:ext uri="{BB962C8B-B14F-4D97-AF65-F5344CB8AC3E}">
        <p14:creationId xmlns:p14="http://schemas.microsoft.com/office/powerpoint/2010/main" val="152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Product Markets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488" y="1752600"/>
            <a:ext cx="7239000" cy="48466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are the markets where households acquire finished (consumer) goods &amp; services.</a:t>
            </a:r>
          </a:p>
          <a:p>
            <a:pPr eaLnBrk="1" hangingPunct="1"/>
            <a:r>
              <a:rPr lang="en-US" altLang="en-US" sz="3200" dirty="0" smtClean="0"/>
              <a:t>The markets we are most familiar with are retail markets.</a:t>
            </a:r>
          </a:p>
          <a:p>
            <a:pPr eaLnBrk="1" hangingPunct="1"/>
            <a:r>
              <a:rPr lang="en-US" altLang="en-US" sz="3200" dirty="0" smtClean="0"/>
              <a:t>Examples include: Wal-Mart, gas stations, Burger King, Best Buy, the dentist.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4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Factor Markets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are the markets where business acquire the factors of production (land, labor, capital..)</a:t>
            </a:r>
          </a:p>
          <a:p>
            <a:pPr eaLnBrk="1" hangingPunct="1"/>
            <a:r>
              <a:rPr lang="en-US" altLang="en-US" sz="3200" dirty="0" smtClean="0"/>
              <a:t>When you are looking for a job you are in the factor (labor) market.</a:t>
            </a:r>
          </a:p>
          <a:p>
            <a:pPr eaLnBrk="1" hangingPunct="1"/>
            <a:r>
              <a:rPr lang="en-US" altLang="en-US" sz="3200" dirty="0" smtClean="0"/>
              <a:t>Examples include: Cowan Equipment, IBM Business Solutions, Snelling Personnel</a:t>
            </a:r>
          </a:p>
          <a:p>
            <a:pPr eaLnBrk="1" hangingPunct="1">
              <a:buFontTx/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40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/>
              <a:t>Product </a:t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048000" y="5715000"/>
            <a:ext cx="25146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Factor/Resource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1447800" y="1066800"/>
            <a:ext cx="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447800" y="1066800"/>
            <a:ext cx="1676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410200" y="106680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7239000" y="1066800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457200" y="381000"/>
            <a:ext cx="27432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57200" y="381000"/>
            <a:ext cx="0" cy="20574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8382000" y="381000"/>
            <a:ext cx="0" cy="1905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5486400" y="381000"/>
            <a:ext cx="2895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4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518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B0F0"/>
                </a:solidFill>
              </a:rPr>
              <a:t>Businesses produce goods and provide</a:t>
            </a:r>
            <a:br>
              <a:rPr lang="en-US" altLang="en-US" dirty="0">
                <a:solidFill>
                  <a:srgbClr val="00B0F0"/>
                </a:solidFill>
              </a:rPr>
            </a:br>
            <a:r>
              <a:rPr lang="en-US" altLang="en-US" dirty="0">
                <a:solidFill>
                  <a:srgbClr val="00B0F0"/>
                </a:solidFill>
              </a:rPr>
              <a:t>services in the product market.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In exchange households pay for goods &amp;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services with consumption expenditures 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(money)</a:t>
            </a:r>
          </a:p>
        </p:txBody>
      </p:sp>
    </p:spTree>
    <p:extLst>
      <p:ext uri="{BB962C8B-B14F-4D97-AF65-F5344CB8AC3E}">
        <p14:creationId xmlns:p14="http://schemas.microsoft.com/office/powerpoint/2010/main" val="23100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Product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29000" y="5715000"/>
            <a:ext cx="2057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Factor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7239000" y="3733800"/>
            <a:ext cx="0" cy="20574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5779008" y="5791200"/>
            <a:ext cx="1459991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447800" y="5791200"/>
            <a:ext cx="19050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1447800" y="3962400"/>
            <a:ext cx="0" cy="18288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33400" y="4038600"/>
            <a:ext cx="0" cy="24384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33400" y="6477000"/>
            <a:ext cx="2654809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6388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8382000" y="3810000"/>
            <a:ext cx="0" cy="26670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9" name="Text Box 24"/>
          <p:cNvSpPr txBox="1">
            <a:spLocks noChangeArrowheads="1"/>
          </p:cNvSpPr>
          <p:nvPr/>
        </p:nvSpPr>
        <p:spPr bwMode="auto">
          <a:xfrm>
            <a:off x="1758697" y="2438906"/>
            <a:ext cx="54041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9900"/>
                </a:solidFill>
              </a:rPr>
              <a:t>  </a:t>
            </a:r>
            <a:r>
              <a:rPr lang="en-US" altLang="en-US" dirty="0">
                <a:solidFill>
                  <a:srgbClr val="C2F0EF"/>
                </a:solidFill>
              </a:rPr>
              <a:t>Households provide labor, own land,</a:t>
            </a:r>
            <a:br>
              <a:rPr lang="en-US" altLang="en-US" dirty="0">
                <a:solidFill>
                  <a:srgbClr val="C2F0EF"/>
                </a:solidFill>
              </a:rPr>
            </a:br>
            <a:r>
              <a:rPr lang="en-US" altLang="en-US" dirty="0">
                <a:solidFill>
                  <a:srgbClr val="C2F0EF"/>
                </a:solidFill>
              </a:rPr>
              <a:t>  invest in capital and have the talent </a:t>
            </a:r>
            <a:br>
              <a:rPr lang="en-US" altLang="en-US" dirty="0">
                <a:solidFill>
                  <a:srgbClr val="C2F0EF"/>
                </a:solidFill>
              </a:rPr>
            </a:br>
            <a:r>
              <a:rPr lang="en-US" altLang="en-US" dirty="0">
                <a:solidFill>
                  <a:srgbClr val="C2F0EF"/>
                </a:solidFill>
              </a:rPr>
              <a:t>  businesses need to produce goods and </a:t>
            </a:r>
            <a:br>
              <a:rPr lang="en-US" altLang="en-US" dirty="0">
                <a:solidFill>
                  <a:srgbClr val="C2F0EF"/>
                </a:solidFill>
              </a:rPr>
            </a:br>
            <a:r>
              <a:rPr lang="en-US" altLang="en-US" dirty="0">
                <a:solidFill>
                  <a:srgbClr val="C2F0EF"/>
                </a:solidFill>
              </a:rPr>
              <a:t>  </a:t>
            </a:r>
            <a:r>
              <a:rPr lang="en-US" altLang="en-US" dirty="0" smtClean="0">
                <a:solidFill>
                  <a:srgbClr val="C2F0EF"/>
                </a:solidFill>
              </a:rPr>
              <a:t>services. Sell Resources. </a:t>
            </a:r>
            <a:r>
              <a:rPr lang="en-US" altLang="en-US" dirty="0">
                <a:solidFill>
                  <a:srgbClr val="FF9900"/>
                </a:solidFill>
              </a:rPr>
              <a:t/>
            </a:r>
            <a:br>
              <a:rPr lang="en-US" altLang="en-US" dirty="0">
                <a:solidFill>
                  <a:srgbClr val="FF9900"/>
                </a:solidFill>
              </a:rPr>
            </a:br>
            <a:r>
              <a:rPr lang="en-US" altLang="en-US" dirty="0">
                <a:solidFill>
                  <a:srgbClr val="FF9900"/>
                </a:solidFill>
              </a:rPr>
              <a:t> </a:t>
            </a:r>
            <a:r>
              <a:rPr lang="en-US" altLang="en-US" dirty="0" smtClean="0">
                <a:solidFill>
                  <a:srgbClr val="4817A9"/>
                </a:solidFill>
              </a:rPr>
              <a:t>Firms buy resources. To </a:t>
            </a:r>
            <a:r>
              <a:rPr lang="en-US" altLang="en-US" dirty="0">
                <a:solidFill>
                  <a:srgbClr val="4817A9"/>
                </a:solidFill>
              </a:rPr>
              <a:t>pay for these resources business </a:t>
            </a:r>
            <a:r>
              <a:rPr lang="en-US" altLang="en-US" dirty="0" smtClean="0">
                <a:solidFill>
                  <a:srgbClr val="4817A9"/>
                </a:solidFill>
              </a:rPr>
              <a:t>pay</a:t>
            </a:r>
            <a:r>
              <a:rPr lang="en-US" altLang="en-US" dirty="0">
                <a:solidFill>
                  <a:srgbClr val="4817A9"/>
                </a:solidFill>
              </a:rPr>
              <a:t> </a:t>
            </a:r>
            <a:r>
              <a:rPr lang="en-US" altLang="en-US" dirty="0" smtClean="0">
                <a:solidFill>
                  <a:srgbClr val="4817A9"/>
                </a:solidFill>
              </a:rPr>
              <a:t>wages </a:t>
            </a:r>
            <a:r>
              <a:rPr lang="en-US" altLang="en-US" dirty="0">
                <a:solidFill>
                  <a:srgbClr val="4817A9"/>
                </a:solidFill>
              </a:rPr>
              <a:t>and salaries, pay rent, purchase </a:t>
            </a:r>
            <a:r>
              <a:rPr lang="en-US" altLang="en-US" dirty="0" smtClean="0">
                <a:solidFill>
                  <a:srgbClr val="4817A9"/>
                </a:solidFill>
              </a:rPr>
              <a:t>raw </a:t>
            </a:r>
            <a:r>
              <a:rPr lang="en-US" altLang="en-US" dirty="0">
                <a:solidFill>
                  <a:srgbClr val="4817A9"/>
                </a:solidFill>
              </a:rPr>
              <a:t>material, pay dividends to households.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188209" y="5715000"/>
            <a:ext cx="25146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Factor/Resource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35491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Supply</a:t>
            </a:r>
            <a:r>
              <a:rPr lang="en-US" dirty="0" smtClean="0"/>
              <a:t> – The amount of goods and services that producers make.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Demand</a:t>
            </a:r>
            <a:r>
              <a:rPr lang="en-US" dirty="0" smtClean="0"/>
              <a:t> – The amount of items or services consumers are willing to buy.</a:t>
            </a:r>
          </a:p>
          <a:p>
            <a:pPr lvl="1"/>
            <a:r>
              <a:rPr lang="en-US" dirty="0" smtClean="0"/>
              <a:t>If many consumers want to buy a product, producers will make more of it because of the strong demand.  If they do not produce more, the cost increases due to the high demand.  </a:t>
            </a:r>
          </a:p>
          <a:p>
            <a:pPr lvl="1"/>
            <a:r>
              <a:rPr lang="en-US" dirty="0" smtClean="0"/>
              <a:t>If few consumers want to purchase the product producers will stop making the product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Elasticity of Demand ADD THIS!!!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Product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5715000"/>
            <a:ext cx="2057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Factor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447800" y="1066800"/>
            <a:ext cx="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447800" y="1066800"/>
            <a:ext cx="1676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410200" y="106680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239000" y="1066800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239000" y="3733800"/>
            <a:ext cx="0" cy="20574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5791199" y="5791200"/>
            <a:ext cx="14478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1447800" y="5791200"/>
            <a:ext cx="19050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447800" y="3962400"/>
            <a:ext cx="0" cy="18288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57200" y="381000"/>
            <a:ext cx="27432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57200" y="381000"/>
            <a:ext cx="0" cy="20574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8382000" y="381000"/>
            <a:ext cx="0" cy="1905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5486400" y="381000"/>
            <a:ext cx="2895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33400" y="4038600"/>
            <a:ext cx="0" cy="24384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33400" y="6477000"/>
            <a:ext cx="2654809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6388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8382000" y="3810000"/>
            <a:ext cx="0" cy="26670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38200" y="381000"/>
            <a:ext cx="19875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goods &amp; services…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5943600" y="381000"/>
            <a:ext cx="20447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….goods &amp; services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895600" y="1219200"/>
            <a:ext cx="2819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00"/>
                </a:solidFill>
              </a:rPr>
              <a:t>….consumption spending….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14600" y="5257800"/>
            <a:ext cx="3657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4817A9"/>
                </a:solidFill>
              </a:rPr>
              <a:t>….salaries, wages, rent, dividends…..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62000" y="6096000"/>
            <a:ext cx="23431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land, labor, capital……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791200" y="6096000"/>
            <a:ext cx="2438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…entrepreneurial ability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88209" y="5715000"/>
            <a:ext cx="25146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Factor/Resource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7570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Product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5715000"/>
            <a:ext cx="2057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Factor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447800" y="1066800"/>
            <a:ext cx="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447800" y="1066800"/>
            <a:ext cx="1676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410200" y="106680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239000" y="1066800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239000" y="3733800"/>
            <a:ext cx="0" cy="20574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5791200" y="5791200"/>
            <a:ext cx="14478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1447800" y="5791200"/>
            <a:ext cx="19050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447800" y="3962400"/>
            <a:ext cx="0" cy="18288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57200" y="381000"/>
            <a:ext cx="27432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57200" y="381000"/>
            <a:ext cx="0" cy="20574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8382000" y="381000"/>
            <a:ext cx="0" cy="1905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5486400" y="381000"/>
            <a:ext cx="2895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33400" y="4038600"/>
            <a:ext cx="0" cy="24384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533400" y="6462713"/>
            <a:ext cx="2566418" cy="14287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6388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8382000" y="3810000"/>
            <a:ext cx="0" cy="26670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38200" y="381000"/>
            <a:ext cx="19875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goods &amp; services…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5943600" y="381000"/>
            <a:ext cx="20447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….goods &amp; services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895600" y="1219200"/>
            <a:ext cx="2819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00"/>
                </a:solidFill>
              </a:rPr>
              <a:t>….consumption spending….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14600" y="5257800"/>
            <a:ext cx="3657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4817A9"/>
                </a:solidFill>
              </a:rPr>
              <a:t>….salaries, wages, rent, dividends…..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62000" y="6096000"/>
            <a:ext cx="23431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land, labor, capital……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791200" y="6096000"/>
            <a:ext cx="2438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…entrepreneurial ability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727200" y="1727200"/>
            <a:ext cx="5265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In a mixed economy its not always this </a:t>
            </a:r>
            <a:br>
              <a:rPr lang="en-US" altLang="en-US" b="1"/>
            </a:br>
            <a:r>
              <a:rPr lang="en-US" altLang="en-US" b="1"/>
              <a:t>simple, something is missing.</a:t>
            </a:r>
          </a:p>
        </p:txBody>
      </p:sp>
      <p:pic>
        <p:nvPicPr>
          <p:cNvPr id="30" name="Picture 31" descr="bl000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905000" cy="17462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7"/>
          <p:cNvSpPr txBox="1">
            <a:spLocks noChangeArrowheads="1"/>
          </p:cNvSpPr>
          <p:nvPr/>
        </p:nvSpPr>
        <p:spPr bwMode="auto">
          <a:xfrm>
            <a:off x="3200400" y="4343400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The Government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188209" y="5715000"/>
            <a:ext cx="25146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Factor/Resource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9637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Governments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66616" y="1295400"/>
            <a:ext cx="411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Federal, State, &amp; Local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Governments require resources to provide services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To purchase these resources governments collect taxes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Government spending makes up 20% of GDP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pic>
        <p:nvPicPr>
          <p:cNvPr id="14340" name="Picture 5" descr="bl00064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92350"/>
            <a:ext cx="3276600" cy="3001963"/>
          </a:xfrm>
          <a:effectLst>
            <a:outerShdw dist="109250" dir="3267739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1416504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Product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5715000"/>
            <a:ext cx="2057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Factor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447800" y="1066800"/>
            <a:ext cx="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447800" y="1066800"/>
            <a:ext cx="1676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410200" y="106680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239000" y="1066800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239000" y="3733800"/>
            <a:ext cx="0" cy="20574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5791200" y="5791200"/>
            <a:ext cx="14478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1447800" y="5791200"/>
            <a:ext cx="19050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447800" y="3962400"/>
            <a:ext cx="0" cy="18288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57200" y="381000"/>
            <a:ext cx="27432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57200" y="381000"/>
            <a:ext cx="0" cy="20574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8382000" y="381000"/>
            <a:ext cx="0" cy="1905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5486400" y="381000"/>
            <a:ext cx="2895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33400" y="4038600"/>
            <a:ext cx="0" cy="24384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533400" y="6462713"/>
            <a:ext cx="2590800" cy="14287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6388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8382000" y="3810000"/>
            <a:ext cx="0" cy="26670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38200" y="381000"/>
            <a:ext cx="19875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goods &amp; services…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5943600" y="381000"/>
            <a:ext cx="20447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….goods &amp; services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895600" y="1219200"/>
            <a:ext cx="2819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00"/>
                </a:solidFill>
              </a:rPr>
              <a:t>….consumption spending….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14600" y="5257800"/>
            <a:ext cx="3657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4817A9"/>
                </a:solidFill>
              </a:rPr>
              <a:t>….salaries, wages, rent, dividends…..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62000" y="6096000"/>
            <a:ext cx="23431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land, labor, capital……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791200" y="6096000"/>
            <a:ext cx="2438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…entrepreneurial ability</a:t>
            </a:r>
          </a:p>
        </p:txBody>
      </p:sp>
      <p:pic>
        <p:nvPicPr>
          <p:cNvPr id="30" name="Picture 31" descr="bl000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905000" cy="17462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7"/>
          <p:cNvSpPr txBox="1">
            <a:spLocks noChangeArrowheads="1"/>
          </p:cNvSpPr>
          <p:nvPr/>
        </p:nvSpPr>
        <p:spPr bwMode="auto">
          <a:xfrm>
            <a:off x="3200400" y="4343400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The Government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33400" y="4267200"/>
            <a:ext cx="2743200" cy="22098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5410200" y="381000"/>
            <a:ext cx="2971800" cy="2209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188209" y="5715000"/>
            <a:ext cx="25146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Factor/Resource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8396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Product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5715000"/>
            <a:ext cx="2057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Factor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447800" y="1066800"/>
            <a:ext cx="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447800" y="1066800"/>
            <a:ext cx="1676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410200" y="106680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239000" y="1066800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239000" y="3733800"/>
            <a:ext cx="0" cy="20574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5638800" y="5791200"/>
            <a:ext cx="16002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1447800" y="5791200"/>
            <a:ext cx="19050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447800" y="3962400"/>
            <a:ext cx="0" cy="18288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57200" y="381000"/>
            <a:ext cx="27432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57200" y="381000"/>
            <a:ext cx="0" cy="20574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8382000" y="381000"/>
            <a:ext cx="0" cy="1905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5486400" y="381000"/>
            <a:ext cx="2895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33400" y="4038600"/>
            <a:ext cx="0" cy="24384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334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6388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8382000" y="3810000"/>
            <a:ext cx="0" cy="26670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38200" y="381000"/>
            <a:ext cx="19875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goods &amp; services…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5943600" y="381000"/>
            <a:ext cx="20447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….goods &amp; services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895600" y="1219200"/>
            <a:ext cx="2819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00"/>
                </a:solidFill>
              </a:rPr>
              <a:t>….consumption spending….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14600" y="5257800"/>
            <a:ext cx="3657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4817A9"/>
                </a:solidFill>
              </a:rPr>
              <a:t>….salaries, wages, rent, dividends…..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62000" y="6096000"/>
            <a:ext cx="23431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land, labor, capital……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791200" y="6096000"/>
            <a:ext cx="2438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…entrepreneurial ability</a:t>
            </a:r>
          </a:p>
        </p:txBody>
      </p:sp>
      <p:pic>
        <p:nvPicPr>
          <p:cNvPr id="30" name="Picture 31" descr="bl000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905000" cy="17462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33400" y="4267200"/>
            <a:ext cx="2743200" cy="22098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5410200" y="381000"/>
            <a:ext cx="2971800" cy="2209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1447800" y="1066800"/>
            <a:ext cx="1828800" cy="14478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524000" y="1752600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00"/>
                </a:solidFill>
              </a:rPr>
              <a:t>Personal      Income Taxes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5249037" y="4259009"/>
            <a:ext cx="1981200" cy="1524000"/>
          </a:xfrm>
          <a:prstGeom prst="line">
            <a:avLst/>
          </a:prstGeom>
          <a:noFill/>
          <a:ln w="38100">
            <a:solidFill>
              <a:srgbClr val="00777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7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362069" y="4779740"/>
            <a:ext cx="2673350" cy="366713"/>
          </a:xfrm>
          <a:prstGeom prst="rect">
            <a:avLst/>
          </a:prstGeom>
          <a:noFill/>
          <a:ln w="9525">
            <a:solidFill>
              <a:srgbClr val="00777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7774"/>
                </a:solidFill>
              </a:rPr>
              <a:t>Corporate Income     Taxes</a:t>
            </a:r>
          </a:p>
        </p:txBody>
      </p:sp>
    </p:spTree>
    <p:extLst>
      <p:ext uri="{BB962C8B-B14F-4D97-AF65-F5344CB8AC3E}">
        <p14:creationId xmlns:p14="http://schemas.microsoft.com/office/powerpoint/2010/main" val="7151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7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001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00200" cy="12842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l001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600200" cy="14414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304800"/>
            <a:ext cx="2057400" cy="838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Product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5715000"/>
            <a:ext cx="2057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Factor </a:t>
            </a:r>
            <a:br>
              <a:rPr lang="en-US" altLang="en-US" sz="2800"/>
            </a:br>
            <a:r>
              <a:rPr lang="en-US" altLang="en-US" sz="2800"/>
              <a:t>Markets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447800" y="1066800"/>
            <a:ext cx="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447800" y="1066800"/>
            <a:ext cx="1676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410200" y="106680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239000" y="1066800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239000" y="3733800"/>
            <a:ext cx="0" cy="20574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5779008" y="5783009"/>
            <a:ext cx="1459991" cy="8191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1447800" y="5791200"/>
            <a:ext cx="1905000" cy="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447800" y="3962400"/>
            <a:ext cx="0" cy="1828800"/>
          </a:xfrm>
          <a:prstGeom prst="line">
            <a:avLst/>
          </a:prstGeom>
          <a:noFill/>
          <a:ln w="57150">
            <a:solidFill>
              <a:srgbClr val="4817A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481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57200" y="381000"/>
            <a:ext cx="27432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57200" y="381000"/>
            <a:ext cx="0" cy="20574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8382000" y="381000"/>
            <a:ext cx="0" cy="1905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5486400" y="381000"/>
            <a:ext cx="2895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33400" y="4038600"/>
            <a:ext cx="0" cy="24384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33400" y="6477000"/>
            <a:ext cx="2654809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638800" y="6477000"/>
            <a:ext cx="2743200" cy="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8382000" y="3810000"/>
            <a:ext cx="0" cy="26670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2F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38200" y="381000"/>
            <a:ext cx="19875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goods &amp; services…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5943600" y="381000"/>
            <a:ext cx="20447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F0"/>
                </a:solidFill>
              </a:rPr>
              <a:t>….goods &amp; services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895600" y="1219200"/>
            <a:ext cx="2819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00"/>
                </a:solidFill>
              </a:rPr>
              <a:t>….consumption spending….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14600" y="5257800"/>
            <a:ext cx="3657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4817A9"/>
                </a:solidFill>
              </a:rPr>
              <a:t>….salaries, wages, rent, dividends…..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57250" y="6096000"/>
            <a:ext cx="23431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land, labor, capital……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791200" y="6096000"/>
            <a:ext cx="24384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2F0EF"/>
                </a:solidFill>
              </a:rPr>
              <a:t>…entrepreneurial ability</a:t>
            </a:r>
          </a:p>
        </p:txBody>
      </p:sp>
      <p:pic>
        <p:nvPicPr>
          <p:cNvPr id="30" name="Picture 31" descr="bl000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905000" cy="17462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33400" y="4267200"/>
            <a:ext cx="2743200" cy="2209800"/>
          </a:xfrm>
          <a:prstGeom prst="line">
            <a:avLst/>
          </a:prstGeom>
          <a:noFill/>
          <a:ln w="57150">
            <a:solidFill>
              <a:srgbClr val="C2F0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5410200" y="381000"/>
            <a:ext cx="2971800" cy="2209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1447800" y="1066800"/>
            <a:ext cx="1828800" cy="14478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472184" y="1677567"/>
            <a:ext cx="1371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3300"/>
                </a:solidFill>
              </a:rPr>
              <a:t>Personal      Income Taxes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5249037" y="4259009"/>
            <a:ext cx="1981200" cy="1524000"/>
          </a:xfrm>
          <a:prstGeom prst="line">
            <a:avLst/>
          </a:prstGeom>
          <a:noFill/>
          <a:ln w="38100">
            <a:solidFill>
              <a:srgbClr val="00777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7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204204" y="4293564"/>
            <a:ext cx="1178433" cy="923330"/>
          </a:xfrm>
          <a:prstGeom prst="rect">
            <a:avLst/>
          </a:prstGeom>
          <a:noFill/>
          <a:ln w="9525">
            <a:solidFill>
              <a:srgbClr val="00777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7774"/>
                </a:solidFill>
              </a:rPr>
              <a:t>Corporate Income     Taxes</a:t>
            </a: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5334000" y="3276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1905000" y="3276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864549" y="2895599"/>
            <a:ext cx="909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/>
              <a:t>Welfare</a:t>
            </a:r>
            <a:endParaRPr lang="en-US" altLang="en-US" sz="1800" dirty="0"/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486400" y="2895600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S</a:t>
            </a:r>
            <a:r>
              <a:rPr lang="en-US" altLang="en-US" sz="1800" dirty="0" smtClean="0"/>
              <a:t>ubsidies</a:t>
            </a:r>
            <a:endParaRPr lang="en-US" altLang="en-US" sz="1800" dirty="0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3188209" y="5715000"/>
            <a:ext cx="25146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Factor/Resource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Markets</a:t>
            </a: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200402" y="1697503"/>
            <a:ext cx="1066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72F828"/>
                </a:solidFill>
              </a:rPr>
              <a:t>Goods &amp; Services</a:t>
            </a:r>
            <a:endParaRPr lang="en-US" altLang="en-US" sz="1800" dirty="0">
              <a:solidFill>
                <a:srgbClr val="72F828"/>
              </a:solidFill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3803903" y="2343912"/>
            <a:ext cx="6096" cy="558038"/>
          </a:xfrm>
          <a:prstGeom prst="line">
            <a:avLst/>
          </a:prstGeom>
          <a:noFill/>
          <a:ln w="38100">
            <a:solidFill>
              <a:srgbClr val="72F8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4460052" y="1697249"/>
            <a:ext cx="110254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A20042"/>
                </a:solidFill>
              </a:rPr>
              <a:t>Gov’t Spending</a:t>
            </a:r>
            <a:endParaRPr lang="en-US" altLang="en-US" sz="1800" dirty="0">
              <a:solidFill>
                <a:srgbClr val="A20042"/>
              </a:solidFill>
            </a:endParaRP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 flipH="1" flipV="1">
            <a:off x="5100128" y="2362200"/>
            <a:ext cx="5272" cy="533400"/>
          </a:xfrm>
          <a:prstGeom prst="line">
            <a:avLst/>
          </a:prstGeom>
          <a:noFill/>
          <a:ln w="38100">
            <a:solidFill>
              <a:srgbClr val="A2004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4383852" y="4611469"/>
            <a:ext cx="110254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A20042"/>
                </a:solidFill>
              </a:rPr>
              <a:t>Gov’t Spending</a:t>
            </a:r>
            <a:endParaRPr lang="en-US" altLang="en-US" sz="1800" dirty="0">
              <a:solidFill>
                <a:srgbClr val="A20042"/>
              </a:solidFill>
            </a:endParaRPr>
          </a:p>
        </p:txBody>
      </p:sp>
      <p:sp>
        <p:nvSpPr>
          <p:cNvPr id="48" name="Line 37"/>
          <p:cNvSpPr>
            <a:spLocks noChangeShapeType="1"/>
          </p:cNvSpPr>
          <p:nvPr/>
        </p:nvSpPr>
        <p:spPr bwMode="auto">
          <a:xfrm flipH="1">
            <a:off x="5100128" y="4348718"/>
            <a:ext cx="0" cy="463550"/>
          </a:xfrm>
          <a:prstGeom prst="line">
            <a:avLst/>
          </a:prstGeom>
          <a:noFill/>
          <a:ln w="38100">
            <a:solidFill>
              <a:srgbClr val="A2004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3206811" y="4812268"/>
            <a:ext cx="1174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72F828"/>
                </a:solidFill>
              </a:rPr>
              <a:t>Resources</a:t>
            </a:r>
            <a:endParaRPr lang="en-US" altLang="en-US" sz="1800" dirty="0">
              <a:solidFill>
                <a:srgbClr val="72F828"/>
              </a:solidFill>
            </a:endParaRPr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 flipV="1">
            <a:off x="3794155" y="4230020"/>
            <a:ext cx="0" cy="525209"/>
          </a:xfrm>
          <a:prstGeom prst="line">
            <a:avLst/>
          </a:prstGeom>
          <a:noFill/>
          <a:ln w="38100">
            <a:solidFill>
              <a:srgbClr val="72F8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905000" y="3352801"/>
            <a:ext cx="1614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/>
              <a:t>Public Services</a:t>
            </a:r>
            <a:endParaRPr lang="en-US" altLang="en-US" sz="1800" dirty="0"/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5495579" y="3292364"/>
            <a:ext cx="1614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smtClean="0"/>
              <a:t>Public Services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67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7" grpId="0" animBg="1" autoUpdateAnimBg="0"/>
      <p:bldP spid="40" grpId="0" autoUpdateAnimBg="0"/>
      <p:bldP spid="41" grpId="0" autoUpdateAnimBg="0"/>
      <p:bldP spid="43" grpId="0" autoUpdateAnimBg="0"/>
      <p:bldP spid="45" grpId="0" animBg="1" autoUpdateAnimBg="0"/>
      <p:bldP spid="47" grpId="0" animBg="1" autoUpdateAnimBg="0"/>
      <p:bldP spid="49" grpId="0" autoUpdateAnimBg="0"/>
      <p:bldP spid="51" grpId="0" autoUpdateAnimBg="0"/>
      <p:bldP spid="5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Circular Flow Model -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1072"/>
            <a:ext cx="9144000" cy="593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" y="0"/>
            <a:ext cx="9031224" cy="68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Videos explainin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 circular Flow Model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Circular Flow Model 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9020" y="48768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Trebuchet MS" panose="020B0603020202020204" pitchFamily="34" charset="0"/>
                <a:hlinkClick r:id="rId3"/>
              </a:rPr>
              <a:t>Circular Flow Model Matrix</a:t>
            </a:r>
            <a:endParaRPr lang="en-U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Wants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People’s wants are unlimited, but because of </a:t>
            </a:r>
            <a:r>
              <a:rPr lang="en-US" u="sng" smtClean="0">
                <a:solidFill>
                  <a:schemeClr val="bg1"/>
                </a:solidFill>
              </a:rPr>
              <a:t>limited resources </a:t>
            </a:r>
            <a:r>
              <a:rPr lang="en-US" smtClean="0"/>
              <a:t>we cannot fulfill our </a:t>
            </a:r>
            <a:r>
              <a:rPr lang="en-US" u="sng" smtClean="0">
                <a:solidFill>
                  <a:schemeClr val="bg1"/>
                </a:solidFill>
              </a:rPr>
              <a:t>unlimited wants</a:t>
            </a:r>
          </a:p>
          <a:p>
            <a:r>
              <a:rPr lang="en-US" smtClean="0"/>
              <a:t>Economists refer to the inability of </a:t>
            </a:r>
            <a:r>
              <a:rPr lang="en-US" i="1" smtClean="0"/>
              <a:t>scarce</a:t>
            </a:r>
            <a:r>
              <a:rPr lang="en-US" smtClean="0"/>
              <a:t> resources to meet our </a:t>
            </a:r>
            <a:r>
              <a:rPr lang="en-US" smtClean="0">
                <a:solidFill>
                  <a:schemeClr val="bg1"/>
                </a:solidFill>
              </a:rPr>
              <a:t>unlimited wants </a:t>
            </a:r>
            <a:r>
              <a:rPr lang="en-US" smtClean="0"/>
              <a:t>as the </a:t>
            </a:r>
            <a:r>
              <a:rPr lang="en-US" u="sng" smtClean="0">
                <a:solidFill>
                  <a:schemeClr val="bg1"/>
                </a:solidFill>
              </a:rPr>
              <a:t>problem of scarcity</a:t>
            </a:r>
          </a:p>
          <a:p>
            <a:r>
              <a:rPr lang="en-US" smtClean="0"/>
              <a:t>Due to this problem of scarcity, every time we choose to satisfy one of our wants, we give up the chance to satisfy other wants.  This trade-off is called </a:t>
            </a:r>
            <a:r>
              <a:rPr lang="en-US" u="sng" smtClean="0">
                <a:solidFill>
                  <a:schemeClr val="bg1"/>
                </a:solidFill>
              </a:rPr>
              <a:t>opportunity cost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Three basic economic questions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deciding how to deal with the problem of scarcity, every society must answer three basic economic questions.</a:t>
            </a:r>
          </a:p>
          <a:p>
            <a:endParaRPr lang="en-US" smtClean="0"/>
          </a:p>
          <a:p>
            <a:r>
              <a:rPr lang="en-US" smtClean="0">
                <a:solidFill>
                  <a:schemeClr val="bg1"/>
                </a:solidFill>
              </a:rPr>
              <a:t>1.  What should be produced?</a:t>
            </a:r>
          </a:p>
          <a:p>
            <a:r>
              <a:rPr lang="en-US" smtClean="0">
                <a:solidFill>
                  <a:schemeClr val="bg1"/>
                </a:solidFill>
              </a:rPr>
              <a:t>2.  How should it be produced?</a:t>
            </a:r>
          </a:p>
          <a:p>
            <a:r>
              <a:rPr lang="en-US" smtClean="0">
                <a:solidFill>
                  <a:schemeClr val="bg1"/>
                </a:solidFill>
              </a:rPr>
              <a:t>3.  Who should get what is produced?</a:t>
            </a:r>
          </a:p>
          <a:p>
            <a:endParaRPr lang="en-US" smtClean="0"/>
          </a:p>
          <a:p>
            <a:r>
              <a:rPr lang="en-US" smtClean="0"/>
              <a:t>How a society answers these three questions is known as its </a:t>
            </a:r>
            <a:r>
              <a:rPr lang="en-US" u="sng" smtClean="0">
                <a:solidFill>
                  <a:schemeClr val="bg1"/>
                </a:solidFill>
              </a:rPr>
              <a:t>economic system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following are needed to produce goods or services.  Without these production does not happen.</a:t>
            </a:r>
          </a:p>
          <a:p>
            <a:endParaRPr lang="en-US" smtClean="0"/>
          </a:p>
          <a:p>
            <a:r>
              <a:rPr lang="en-US" smtClean="0"/>
              <a:t>1. </a:t>
            </a:r>
            <a:r>
              <a:rPr lang="en-US" u="sng" smtClean="0">
                <a:solidFill>
                  <a:schemeClr val="bg1"/>
                </a:solidFill>
              </a:rPr>
              <a:t>Natural Resources </a:t>
            </a:r>
          </a:p>
          <a:p>
            <a:r>
              <a:rPr lang="en-US" smtClean="0"/>
              <a:t>2. </a:t>
            </a:r>
            <a:r>
              <a:rPr lang="en-US" u="sng" smtClean="0">
                <a:solidFill>
                  <a:schemeClr val="bg1"/>
                </a:solidFill>
              </a:rPr>
              <a:t>Human Capital </a:t>
            </a:r>
            <a:r>
              <a:rPr lang="en-US" smtClean="0"/>
              <a:t>– Labor</a:t>
            </a:r>
          </a:p>
          <a:p>
            <a:r>
              <a:rPr lang="en-US" smtClean="0"/>
              <a:t>3. </a:t>
            </a:r>
            <a:r>
              <a:rPr lang="en-US" u="sng" smtClean="0">
                <a:solidFill>
                  <a:schemeClr val="bg1"/>
                </a:solidFill>
              </a:rPr>
              <a:t>Capital Equipment </a:t>
            </a:r>
            <a:r>
              <a:rPr lang="en-US" smtClean="0"/>
              <a:t>– ex. Machines</a:t>
            </a:r>
          </a:p>
          <a:p>
            <a:r>
              <a:rPr lang="en-US" smtClean="0"/>
              <a:t>4. </a:t>
            </a:r>
            <a:r>
              <a:rPr lang="en-US" u="sng" smtClean="0">
                <a:solidFill>
                  <a:schemeClr val="bg1"/>
                </a:solidFill>
              </a:rPr>
              <a:t>Entrepreneurs</a:t>
            </a:r>
            <a:r>
              <a:rPr lang="en-US" smtClean="0"/>
              <a:t> (form of human capital) – these are the people that combine the above three to create something.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Buying on credit	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Individuals, businesses, and governments are sometimes able to borrow money to buy goods and services.</a:t>
            </a:r>
          </a:p>
          <a:p>
            <a:r>
              <a:rPr lang="en-US" smtClean="0"/>
              <a:t>Borrower pays </a:t>
            </a:r>
            <a:r>
              <a:rPr lang="en-US" u="sng" smtClean="0">
                <a:solidFill>
                  <a:schemeClr val="bg1"/>
                </a:solidFill>
              </a:rPr>
              <a:t>interest</a:t>
            </a:r>
          </a:p>
          <a:p>
            <a:r>
              <a:rPr lang="en-US" smtClean="0"/>
              <a:t>This is known as </a:t>
            </a:r>
            <a:r>
              <a:rPr lang="en-US" u="sng" smtClean="0">
                <a:solidFill>
                  <a:schemeClr val="bg1"/>
                </a:solidFill>
              </a:rPr>
              <a:t>buying on credit</a:t>
            </a:r>
          </a:p>
          <a:p>
            <a:pPr lvl="1"/>
            <a:r>
              <a:rPr lang="en-US" smtClean="0"/>
              <a:t>Common ways:</a:t>
            </a:r>
          </a:p>
          <a:p>
            <a:pPr lvl="2"/>
            <a:r>
              <a:rPr lang="en-US" smtClean="0"/>
              <a:t>Installment buying – loans</a:t>
            </a:r>
          </a:p>
          <a:p>
            <a:pPr lvl="2"/>
            <a:r>
              <a:rPr lang="en-US" smtClean="0"/>
              <a:t>Credit Card Purchases</a:t>
            </a:r>
          </a:p>
          <a:p>
            <a:r>
              <a:rPr lang="en-US" smtClean="0"/>
              <a:t>Adds cost to the purchase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Forms of business organization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solidFill>
                  <a:schemeClr val="bg1"/>
                </a:solidFill>
              </a:rPr>
              <a:t>Single ownership </a:t>
            </a:r>
            <a:r>
              <a:rPr lang="en-US" smtClean="0"/>
              <a:t>– a business owned by one person or a family</a:t>
            </a:r>
          </a:p>
          <a:p>
            <a:r>
              <a:rPr lang="en-US" u="sng" smtClean="0">
                <a:solidFill>
                  <a:schemeClr val="bg1"/>
                </a:solidFill>
              </a:rPr>
              <a:t>Partnership</a:t>
            </a:r>
            <a:r>
              <a:rPr lang="en-US" smtClean="0"/>
              <a:t> – a business with two or more owners</a:t>
            </a:r>
          </a:p>
          <a:p>
            <a:r>
              <a:rPr lang="en-US" u="sng" smtClean="0">
                <a:solidFill>
                  <a:schemeClr val="bg1"/>
                </a:solidFill>
              </a:rPr>
              <a:t>Corporation</a:t>
            </a:r>
            <a:r>
              <a:rPr lang="en-US" smtClean="0"/>
              <a:t> – a business that includes </a:t>
            </a:r>
            <a:r>
              <a:rPr lang="en-US" u="sng" smtClean="0">
                <a:solidFill>
                  <a:schemeClr val="bg1"/>
                </a:solidFill>
              </a:rPr>
              <a:t>investors</a:t>
            </a:r>
            <a:r>
              <a:rPr lang="en-US" smtClean="0"/>
              <a:t> (stockholders) that buy shares in the company.  They are not directly involved in running the business, and are not personally liable for the company’s debts.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2383</TotalTime>
  <Words>1956</Words>
  <Application>Microsoft Office PowerPoint</Application>
  <PresentationFormat>On-screen Show (4:3)</PresentationFormat>
  <Paragraphs>294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Times New Roman</vt:lpstr>
      <vt:lpstr>Trebuchet MS</vt:lpstr>
      <vt:lpstr>Wingdings</vt:lpstr>
      <vt:lpstr>Wingdings 2</vt:lpstr>
      <vt:lpstr>Opulent</vt:lpstr>
      <vt:lpstr>Economics</vt:lpstr>
      <vt:lpstr>Basic Econ VOCAB</vt:lpstr>
      <vt:lpstr>Basic Econ VOCAB cont.</vt:lpstr>
      <vt:lpstr>Supply and Demand</vt:lpstr>
      <vt:lpstr>Wants</vt:lpstr>
      <vt:lpstr>Three basic economic questions</vt:lpstr>
      <vt:lpstr>Factors of production</vt:lpstr>
      <vt:lpstr>Buying on credit </vt:lpstr>
      <vt:lpstr>Forms of business organization</vt:lpstr>
      <vt:lpstr>Levels of Economic activity</vt:lpstr>
      <vt:lpstr>Check up from the Head up</vt:lpstr>
      <vt:lpstr>Government and the Economy</vt:lpstr>
      <vt:lpstr>Levels of Gov’t </vt:lpstr>
      <vt:lpstr>Levels of Gov’t cont.</vt:lpstr>
      <vt:lpstr>Economy of Michigan </vt:lpstr>
      <vt:lpstr>Role of international Trade</vt:lpstr>
      <vt:lpstr>Quick Review:</vt:lpstr>
      <vt:lpstr>Economic Systems</vt:lpstr>
      <vt:lpstr>Economic Systems</vt:lpstr>
      <vt:lpstr>All Economic Systems Must Consider the Following Questions:</vt:lpstr>
      <vt:lpstr>Types of Economic Systems</vt:lpstr>
      <vt:lpstr>1. Traditional Economy</vt:lpstr>
      <vt:lpstr>2. Command Economy</vt:lpstr>
      <vt:lpstr>3. Free Market Economy</vt:lpstr>
      <vt:lpstr>I lied!</vt:lpstr>
      <vt:lpstr>American Mixed Economy</vt:lpstr>
      <vt:lpstr>Features of American Free Market Economy</vt:lpstr>
      <vt:lpstr>Features of American Free Market Economy (cont)</vt:lpstr>
      <vt:lpstr>Features of American Command Economy</vt:lpstr>
      <vt:lpstr>The Circular Flow Model</vt:lpstr>
      <vt:lpstr>Circular Flow Model</vt:lpstr>
      <vt:lpstr>PowerPoint Presentation</vt:lpstr>
      <vt:lpstr>Households</vt:lpstr>
      <vt:lpstr>Businesses/Firms</vt:lpstr>
      <vt:lpstr>PowerPoint Presentation</vt:lpstr>
      <vt:lpstr>Product Markets</vt:lpstr>
      <vt:lpstr>Factor Markets</vt:lpstr>
      <vt:lpstr>PowerPoint Presentation</vt:lpstr>
      <vt:lpstr>PowerPoint Presentation</vt:lpstr>
      <vt:lpstr>PowerPoint Presentation</vt:lpstr>
      <vt:lpstr>PowerPoint Presentation</vt:lpstr>
      <vt:lpstr>Governments</vt:lpstr>
      <vt:lpstr>PowerPoint Presentation</vt:lpstr>
      <vt:lpstr>PowerPoint Presentation</vt:lpstr>
      <vt:lpstr>PowerPoint Presentation</vt:lpstr>
      <vt:lpstr>Circular Flow Model - Chart</vt:lpstr>
      <vt:lpstr>PowerPoint Presentation</vt:lpstr>
      <vt:lpstr>PowerPoint Presentation</vt:lpstr>
      <vt:lpstr>Short Videos explaining circular Flow Model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Melissa Stoffer</dc:creator>
  <cp:lastModifiedBy>Melissa Truskowski</cp:lastModifiedBy>
  <cp:revision>40</cp:revision>
  <cp:lastPrinted>2019-01-23T13:31:55Z</cp:lastPrinted>
  <dcterms:created xsi:type="dcterms:W3CDTF">2012-09-27T00:38:18Z</dcterms:created>
  <dcterms:modified xsi:type="dcterms:W3CDTF">2019-08-01T19:58:12Z</dcterms:modified>
</cp:coreProperties>
</file>