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9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AC87ED6-57D5-4793-987C-C124BC973984}" type="datetimeFigureOut">
              <a:rPr lang="en-US" smtClean="0"/>
              <a:t>11/1/2017</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818A925-DEE8-4C1F-A474-9D60F3B8B50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44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C87ED6-57D5-4793-987C-C124BC973984}"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8A925-DEE8-4C1F-A474-9D60F3B8B50B}" type="slidenum">
              <a:rPr lang="en-US" smtClean="0"/>
              <a:t>‹#›</a:t>
            </a:fld>
            <a:endParaRPr lang="en-US"/>
          </a:p>
        </p:txBody>
      </p:sp>
    </p:spTree>
    <p:extLst>
      <p:ext uri="{BB962C8B-B14F-4D97-AF65-F5344CB8AC3E}">
        <p14:creationId xmlns:p14="http://schemas.microsoft.com/office/powerpoint/2010/main" val="191496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C87ED6-57D5-4793-987C-C124BC973984}"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8A925-DEE8-4C1F-A474-9D60F3B8B50B}" type="slidenum">
              <a:rPr lang="en-US" smtClean="0"/>
              <a:t>‹#›</a:t>
            </a:fld>
            <a:endParaRPr lang="en-US"/>
          </a:p>
        </p:txBody>
      </p:sp>
    </p:spTree>
    <p:extLst>
      <p:ext uri="{BB962C8B-B14F-4D97-AF65-F5344CB8AC3E}">
        <p14:creationId xmlns:p14="http://schemas.microsoft.com/office/powerpoint/2010/main" val="110021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C87ED6-57D5-4793-987C-C124BC973984}"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8A925-DEE8-4C1F-A474-9D60F3B8B50B}" type="slidenum">
              <a:rPr lang="en-US" smtClean="0"/>
              <a:t>‹#›</a:t>
            </a:fld>
            <a:endParaRPr lang="en-US"/>
          </a:p>
        </p:txBody>
      </p:sp>
    </p:spTree>
    <p:extLst>
      <p:ext uri="{BB962C8B-B14F-4D97-AF65-F5344CB8AC3E}">
        <p14:creationId xmlns:p14="http://schemas.microsoft.com/office/powerpoint/2010/main" val="127882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C87ED6-57D5-4793-987C-C124BC973984}"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8A925-DEE8-4C1F-A474-9D60F3B8B50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9633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C87ED6-57D5-4793-987C-C124BC973984}"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8A925-DEE8-4C1F-A474-9D60F3B8B50B}" type="slidenum">
              <a:rPr lang="en-US" smtClean="0"/>
              <a:t>‹#›</a:t>
            </a:fld>
            <a:endParaRPr lang="en-US"/>
          </a:p>
        </p:txBody>
      </p:sp>
    </p:spTree>
    <p:extLst>
      <p:ext uri="{BB962C8B-B14F-4D97-AF65-F5344CB8AC3E}">
        <p14:creationId xmlns:p14="http://schemas.microsoft.com/office/powerpoint/2010/main" val="1736626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C87ED6-57D5-4793-987C-C124BC973984}"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8A925-DEE8-4C1F-A474-9D60F3B8B50B}" type="slidenum">
              <a:rPr lang="en-US" smtClean="0"/>
              <a:t>‹#›</a:t>
            </a:fld>
            <a:endParaRPr lang="en-US"/>
          </a:p>
        </p:txBody>
      </p:sp>
    </p:spTree>
    <p:extLst>
      <p:ext uri="{BB962C8B-B14F-4D97-AF65-F5344CB8AC3E}">
        <p14:creationId xmlns:p14="http://schemas.microsoft.com/office/powerpoint/2010/main" val="303692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C87ED6-57D5-4793-987C-C124BC973984}"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8A925-DEE8-4C1F-A474-9D60F3B8B50B}" type="slidenum">
              <a:rPr lang="en-US" smtClean="0"/>
              <a:t>‹#›</a:t>
            </a:fld>
            <a:endParaRPr lang="en-US"/>
          </a:p>
        </p:txBody>
      </p:sp>
    </p:spTree>
    <p:extLst>
      <p:ext uri="{BB962C8B-B14F-4D97-AF65-F5344CB8AC3E}">
        <p14:creationId xmlns:p14="http://schemas.microsoft.com/office/powerpoint/2010/main" val="1360595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87ED6-57D5-4793-987C-C124BC973984}"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8A925-DEE8-4C1F-A474-9D60F3B8B50B}" type="slidenum">
              <a:rPr lang="en-US" smtClean="0"/>
              <a:t>‹#›</a:t>
            </a:fld>
            <a:endParaRPr lang="en-US"/>
          </a:p>
        </p:txBody>
      </p:sp>
    </p:spTree>
    <p:extLst>
      <p:ext uri="{BB962C8B-B14F-4D97-AF65-F5344CB8AC3E}">
        <p14:creationId xmlns:p14="http://schemas.microsoft.com/office/powerpoint/2010/main" val="85990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AC87ED6-57D5-4793-987C-C124BC973984}"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8A925-DEE8-4C1F-A474-9D60F3B8B50B}" type="slidenum">
              <a:rPr lang="en-US" smtClean="0"/>
              <a:t>‹#›</a:t>
            </a:fld>
            <a:endParaRPr lang="en-US"/>
          </a:p>
        </p:txBody>
      </p:sp>
    </p:spTree>
    <p:extLst>
      <p:ext uri="{BB962C8B-B14F-4D97-AF65-F5344CB8AC3E}">
        <p14:creationId xmlns:p14="http://schemas.microsoft.com/office/powerpoint/2010/main" val="398846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AC87ED6-57D5-4793-987C-C124BC973984}"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8A925-DEE8-4C1F-A474-9D60F3B8B50B}" type="slidenum">
              <a:rPr lang="en-US" smtClean="0"/>
              <a:t>‹#›</a:t>
            </a:fld>
            <a:endParaRPr lang="en-US"/>
          </a:p>
        </p:txBody>
      </p:sp>
    </p:spTree>
    <p:extLst>
      <p:ext uri="{BB962C8B-B14F-4D97-AF65-F5344CB8AC3E}">
        <p14:creationId xmlns:p14="http://schemas.microsoft.com/office/powerpoint/2010/main" val="84628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AC87ED6-57D5-4793-987C-C124BC973984}" type="datetimeFigureOut">
              <a:rPr lang="en-US" smtClean="0"/>
              <a:t>11/1/2017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818A925-DEE8-4C1F-A474-9D60F3B8B50B}" type="slidenum">
              <a:rPr lang="en-US" smtClean="0"/>
              <a:t>‹#›</a:t>
            </a:fld>
            <a:endParaRPr lang="en-US"/>
          </a:p>
        </p:txBody>
      </p:sp>
    </p:spTree>
    <p:extLst>
      <p:ext uri="{BB962C8B-B14F-4D97-AF65-F5344CB8AC3E}">
        <p14:creationId xmlns:p14="http://schemas.microsoft.com/office/powerpoint/2010/main" val="368950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ritingcenter.unc.edu/handouts/thesis-statem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ps.k12.or.us/schools/davinci/443.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ps.k12.or.us/schools/davinci/443.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1692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altLang="en-US" smtClean="0"/>
              <a:t>Leads con’t</a:t>
            </a:r>
          </a:p>
        </p:txBody>
      </p:sp>
      <p:sp>
        <p:nvSpPr>
          <p:cNvPr id="11267" name="Rectangle 3"/>
          <p:cNvSpPr>
            <a:spLocks noGrp="1" noChangeArrowheads="1"/>
          </p:cNvSpPr>
          <p:nvPr>
            <p:ph type="body" idx="1"/>
          </p:nvPr>
        </p:nvSpPr>
        <p:spPr/>
        <p:txBody>
          <a:bodyPr/>
          <a:lstStyle/>
          <a:p>
            <a:pPr marL="381000" indent="-381000">
              <a:lnSpc>
                <a:spcPct val="80000"/>
              </a:lnSpc>
              <a:buNone/>
            </a:pPr>
            <a:r>
              <a:rPr lang="en-US" altLang="en-US" sz="2000" b="1"/>
              <a:t>5.  Open with an anecdote</a:t>
            </a:r>
            <a:r>
              <a:rPr lang="en-US" altLang="en-US" sz="2000"/>
              <a:t> (Anecdotes are stories, from your own experience or someone else's, told to make a point.) </a:t>
            </a:r>
          </a:p>
          <a:p>
            <a:pPr marL="381000" indent="-381000">
              <a:lnSpc>
                <a:spcPct val="80000"/>
              </a:lnSpc>
              <a:buNone/>
            </a:pPr>
            <a:endParaRPr lang="en-US" altLang="en-US" sz="2000"/>
          </a:p>
          <a:p>
            <a:pPr marL="381000" indent="-381000">
              <a:lnSpc>
                <a:spcPct val="80000"/>
              </a:lnSpc>
              <a:buNone/>
            </a:pPr>
            <a:r>
              <a:rPr lang="en-US" altLang="en-US" sz="2000"/>
              <a:t>	- </a:t>
            </a:r>
            <a:r>
              <a:rPr lang="en-US" altLang="en-US" sz="1600"/>
              <a:t>Some say that we shouldn’t worry about the big tests, but let me tell you, man they ALWAYS stressed me out.  I would trudge down the hall to the testing room. Yellow number 2 pencils in hand - oh yea, sharpened - must be freshly sharpened,.  There I would be debased to a number only, and told that the test would determine my knowledge.  My cynicism would always decry, how can a test really measure how much I know? This test doesn’t know what to test me on to prove what I know.</a:t>
            </a:r>
            <a:endParaRPr lang="en-US" altLang="en-US" sz="2000"/>
          </a:p>
          <a:p>
            <a:pPr marL="381000" indent="-381000">
              <a:lnSpc>
                <a:spcPct val="80000"/>
              </a:lnSpc>
              <a:buNone/>
            </a:pPr>
            <a:r>
              <a:rPr lang="en-US" altLang="en-US" sz="2000"/>
              <a:t> </a:t>
            </a:r>
          </a:p>
          <a:p>
            <a:pPr marL="381000" indent="-381000">
              <a:lnSpc>
                <a:spcPct val="80000"/>
              </a:lnSpc>
              <a:buNone/>
            </a:pPr>
            <a:r>
              <a:rPr lang="en-US" altLang="en-US" sz="2000" b="1"/>
              <a:t>6. Open with an exaggeration or outrageous statement</a:t>
            </a:r>
            <a:r>
              <a:rPr lang="en-US" altLang="en-US" sz="2000"/>
              <a:t> – </a:t>
            </a:r>
          </a:p>
          <a:p>
            <a:pPr marL="800100" lvl="1" indent="-342900">
              <a:lnSpc>
                <a:spcPct val="80000"/>
              </a:lnSpc>
            </a:pPr>
            <a:r>
              <a:rPr lang="en-US" altLang="en-US" sz="1800"/>
              <a:t>Hey! Do you hear a kind of groaning sound? Could it be ...? Yes, it's millions of kids marching off to take some standardized tests! </a:t>
            </a:r>
          </a:p>
          <a:p>
            <a:pPr marL="381000" indent="-381000">
              <a:lnSpc>
                <a:spcPct val="80000"/>
              </a:lnSpc>
            </a:pPr>
            <a:endParaRPr lang="en-US" altLang="en-US" sz="2000"/>
          </a:p>
        </p:txBody>
      </p:sp>
    </p:spTree>
    <p:extLst>
      <p:ext uri="{BB962C8B-B14F-4D97-AF65-F5344CB8AC3E}">
        <p14:creationId xmlns:p14="http://schemas.microsoft.com/office/powerpoint/2010/main" val="63030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2" end="2"/>
                                            </p:txEl>
                                          </p:spTgt>
                                        </p:tgtEl>
                                        <p:attrNameLst>
                                          <p:attrName>style.visibility</p:attrName>
                                        </p:attrNameLst>
                                      </p:cBhvr>
                                      <p:to>
                                        <p:strVal val="visible"/>
                                      </p:to>
                                    </p:set>
                                    <p:animEffect transition="in" filter="fade">
                                      <p:cBhvr>
                                        <p:cTn id="14" dur="1000"/>
                                        <p:tgtEl>
                                          <p:spTgt spid="11267">
                                            <p:txEl>
                                              <p:pRg st="2" end="2"/>
                                            </p:txEl>
                                          </p:spTgt>
                                        </p:tgtEl>
                                      </p:cBhvr>
                                    </p:animEffect>
                                    <p:anim calcmode="lin" valueType="num">
                                      <p:cBhvr>
                                        <p:cTn id="15"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Effect transition="in" filter="fade">
                                      <p:cBhvr>
                                        <p:cTn id="21" dur="1000"/>
                                        <p:tgtEl>
                                          <p:spTgt spid="11267">
                                            <p:txEl>
                                              <p:pRg st="3" end="3"/>
                                            </p:txEl>
                                          </p:spTgt>
                                        </p:tgtEl>
                                      </p:cBhvr>
                                    </p:animEffect>
                                    <p:anim calcmode="lin" valueType="num">
                                      <p:cBhvr>
                                        <p:cTn id="22"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67">
                                            <p:txEl>
                                              <p:pRg st="4" end="4"/>
                                            </p:txEl>
                                          </p:spTgt>
                                        </p:tgtEl>
                                        <p:attrNameLst>
                                          <p:attrName>style.visibility</p:attrName>
                                        </p:attrNameLst>
                                      </p:cBhvr>
                                      <p:to>
                                        <p:strVal val="visible"/>
                                      </p:to>
                                    </p:set>
                                    <p:animEffect transition="in" filter="fade">
                                      <p:cBhvr>
                                        <p:cTn id="28" dur="1000"/>
                                        <p:tgtEl>
                                          <p:spTgt spid="11267">
                                            <p:txEl>
                                              <p:pRg st="4" end="4"/>
                                            </p:txEl>
                                          </p:spTgt>
                                        </p:tgtEl>
                                      </p:cBhvr>
                                    </p:animEffect>
                                    <p:anim calcmode="lin" valueType="num">
                                      <p:cBhvr>
                                        <p:cTn id="29"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1267">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1267">
                                            <p:txEl>
                                              <p:pRg st="5" end="5"/>
                                            </p:txEl>
                                          </p:spTgt>
                                        </p:tgtEl>
                                        <p:attrNameLst>
                                          <p:attrName>style.visibility</p:attrName>
                                        </p:attrNameLst>
                                      </p:cBhvr>
                                      <p:to>
                                        <p:strVal val="visible"/>
                                      </p:to>
                                    </p:set>
                                    <p:animEffect transition="in" filter="fade">
                                      <p:cBhvr>
                                        <p:cTn id="33" dur="1000"/>
                                        <p:tgtEl>
                                          <p:spTgt spid="11267">
                                            <p:txEl>
                                              <p:pRg st="5" end="5"/>
                                            </p:txEl>
                                          </p:spTgt>
                                        </p:tgtEl>
                                      </p:cBhvr>
                                    </p:animEffect>
                                    <p:anim calcmode="lin" valueType="num">
                                      <p:cBhvr>
                                        <p:cTn id="34" dur="10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1126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altLang="en-US" smtClean="0"/>
              <a:t>Introductory Paragraph (#1)</a:t>
            </a:r>
          </a:p>
        </p:txBody>
      </p:sp>
      <p:sp>
        <p:nvSpPr>
          <p:cNvPr id="12291" name="Rectangle 3"/>
          <p:cNvSpPr>
            <a:spLocks noGrp="1" noChangeArrowheads="1"/>
          </p:cNvSpPr>
          <p:nvPr>
            <p:ph type="body" idx="1"/>
          </p:nvPr>
        </p:nvSpPr>
        <p:spPr>
          <a:xfrm>
            <a:off x="2362201" y="2362200"/>
            <a:ext cx="7693025" cy="4343400"/>
          </a:xfrm>
        </p:spPr>
        <p:txBody>
          <a:bodyPr/>
          <a:lstStyle/>
          <a:p>
            <a:pPr eaLnBrk="1" hangingPunct="1"/>
            <a:r>
              <a:rPr lang="en-US" altLang="en-US" sz="2400"/>
              <a:t>The introductory paragraph introduces the topic and lets the reader know where you are going with it.</a:t>
            </a:r>
          </a:p>
          <a:p>
            <a:pPr eaLnBrk="1" hangingPunct="1"/>
            <a:r>
              <a:rPr lang="en-US" altLang="en-US" sz="2400"/>
              <a:t>This paragraph needs to begin with a attention grabbing lead and a few sentences that go with the lead.</a:t>
            </a:r>
          </a:p>
          <a:p>
            <a:pPr eaLnBrk="1" hangingPunct="1"/>
            <a:r>
              <a:rPr lang="en-US" altLang="en-US" sz="2400"/>
              <a:t>This will lead into three supporting “DRIVING ideas” or organizational categories that support the thesis statement, which generally comes at the end of the paragraph.</a:t>
            </a:r>
          </a:p>
          <a:p>
            <a:pPr eaLnBrk="1" hangingPunct="1"/>
            <a:r>
              <a:rPr lang="en-US" altLang="en-US" sz="2400"/>
              <a:t>The three supporting/organizational ideas can be in the thesis statement or they could stand alone.</a:t>
            </a:r>
          </a:p>
        </p:txBody>
      </p:sp>
    </p:spTree>
    <p:extLst>
      <p:ext uri="{BB962C8B-B14F-4D97-AF65-F5344CB8AC3E}">
        <p14:creationId xmlns:p14="http://schemas.microsoft.com/office/powerpoint/2010/main" val="366974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smtClean="0"/>
              <a:t>Introduction Cont</a:t>
            </a:r>
          </a:p>
        </p:txBody>
      </p:sp>
      <p:sp>
        <p:nvSpPr>
          <p:cNvPr id="17411" name="Rectangle 3"/>
          <p:cNvSpPr>
            <a:spLocks noGrp="1" noChangeArrowheads="1"/>
          </p:cNvSpPr>
          <p:nvPr>
            <p:ph type="body" idx="1"/>
          </p:nvPr>
        </p:nvSpPr>
        <p:spPr/>
        <p:txBody>
          <a:bodyPr/>
          <a:lstStyle/>
          <a:p>
            <a:pPr eaLnBrk="1" hangingPunct="1"/>
            <a:r>
              <a:rPr lang="en-US" altLang="en-US" sz="2400"/>
              <a:t>Some flexibility with how to start – lead options</a:t>
            </a:r>
          </a:p>
          <a:p>
            <a:pPr eaLnBrk="1" hangingPunct="1"/>
            <a:r>
              <a:rPr lang="en-US" altLang="en-US" sz="2400"/>
              <a:t>Key is to start in a way that makes the reader want to find out more.</a:t>
            </a:r>
          </a:p>
          <a:p>
            <a:pPr eaLnBrk="1" hangingPunct="1"/>
            <a:r>
              <a:rPr lang="en-US" altLang="en-US" sz="2400"/>
              <a:t>See notes on various types of leads</a:t>
            </a:r>
          </a:p>
          <a:p>
            <a:pPr eaLnBrk="1" hangingPunct="1"/>
            <a:r>
              <a:rPr lang="en-US" altLang="en-US" sz="2400"/>
              <a:t>NEXT part of the introduction should be a few sentences that give a historical background about the subject, and generally introduces the topic about which you are writing.</a:t>
            </a:r>
          </a:p>
          <a:p>
            <a:pPr eaLnBrk="1" hangingPunct="1"/>
            <a:r>
              <a:rPr lang="en-US" altLang="en-US" sz="2400"/>
              <a:t>These sentences should also start leading the reader to the thesis for the entire paper</a:t>
            </a:r>
          </a:p>
        </p:txBody>
      </p:sp>
    </p:spTree>
    <p:extLst>
      <p:ext uri="{BB962C8B-B14F-4D97-AF65-F5344CB8AC3E}">
        <p14:creationId xmlns:p14="http://schemas.microsoft.com/office/powerpoint/2010/main" val="54458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2286000" y="381000"/>
            <a:ext cx="7924800" cy="228600"/>
          </a:xfrm>
        </p:spPr>
        <p:txBody>
          <a:bodyPr>
            <a:normAutofit fontScale="90000"/>
          </a:bodyPr>
          <a:lstStyle/>
          <a:p>
            <a:pPr eaLnBrk="1" hangingPunct="1"/>
            <a:r>
              <a:rPr lang="en-US" altLang="en-US" smtClean="0"/>
              <a:t>Think of Introduction Like This:</a:t>
            </a:r>
          </a:p>
        </p:txBody>
      </p:sp>
      <p:sp>
        <p:nvSpPr>
          <p:cNvPr id="18435" name="AutoShape 4"/>
          <p:cNvSpPr>
            <a:spLocks noChangeArrowheads="1"/>
          </p:cNvSpPr>
          <p:nvPr/>
        </p:nvSpPr>
        <p:spPr bwMode="auto">
          <a:xfrm rot="10800000">
            <a:off x="1558925" y="1447801"/>
            <a:ext cx="8229600" cy="5127625"/>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a:spcBef>
                <a:spcPct val="0"/>
              </a:spcBef>
              <a:buClrTx/>
              <a:buSzTx/>
              <a:buFontTx/>
              <a:buNone/>
            </a:pPr>
            <a:endParaRPr lang="en-US" altLang="en-US" sz="1800"/>
          </a:p>
          <a:p>
            <a:pPr algn="ctr">
              <a:spcBef>
                <a:spcPct val="0"/>
              </a:spcBef>
              <a:buClrTx/>
              <a:buSzTx/>
              <a:buFontTx/>
              <a:buNone/>
            </a:pPr>
            <a:endParaRPr lang="en-US" altLang="en-US" sz="1800"/>
          </a:p>
          <a:p>
            <a:pPr algn="ctr">
              <a:spcBef>
                <a:spcPct val="0"/>
              </a:spcBef>
              <a:buClrTx/>
              <a:buSzTx/>
              <a:buFontTx/>
              <a:buNone/>
            </a:pPr>
            <a:endParaRPr lang="en-US" altLang="en-US" sz="1800"/>
          </a:p>
          <a:p>
            <a:pPr algn="ctr">
              <a:spcBef>
                <a:spcPct val="0"/>
              </a:spcBef>
              <a:buClrTx/>
              <a:buSzTx/>
              <a:buFontTx/>
              <a:buNone/>
            </a:pPr>
            <a:endParaRPr lang="en-US" altLang="en-US" sz="1800"/>
          </a:p>
          <a:p>
            <a:pPr algn="ctr">
              <a:spcBef>
                <a:spcPct val="0"/>
              </a:spcBef>
              <a:buClrTx/>
              <a:buSzTx/>
              <a:buFontTx/>
              <a:buNone/>
            </a:pPr>
            <a:endParaRPr lang="en-US" altLang="en-US" sz="1800"/>
          </a:p>
          <a:p>
            <a:pPr algn="ctr">
              <a:spcBef>
                <a:spcPct val="0"/>
              </a:spcBef>
              <a:buClrTx/>
              <a:buSzTx/>
              <a:buFontTx/>
              <a:buNone/>
            </a:pPr>
            <a:r>
              <a:rPr lang="en-US" altLang="en-US" sz="1800"/>
              <a:t>LEAD: attention grabbing sentence that is on topic</a:t>
            </a:r>
          </a:p>
          <a:p>
            <a:pPr algn="ctr">
              <a:spcBef>
                <a:spcPct val="0"/>
              </a:spcBef>
              <a:buClrTx/>
              <a:buSzTx/>
              <a:buFontTx/>
              <a:buNone/>
            </a:pPr>
            <a:endParaRPr lang="en-US" altLang="en-US" sz="1800"/>
          </a:p>
          <a:p>
            <a:pPr algn="ctr">
              <a:spcBef>
                <a:spcPct val="0"/>
              </a:spcBef>
              <a:buClrTx/>
              <a:buSzTx/>
              <a:buFontTx/>
              <a:buNone/>
            </a:pPr>
            <a:r>
              <a:rPr lang="en-US" altLang="en-US" sz="1800"/>
              <a:t>Sentence about first sentence that gives historical </a:t>
            </a:r>
          </a:p>
          <a:p>
            <a:pPr algn="ctr">
              <a:spcBef>
                <a:spcPct val="0"/>
              </a:spcBef>
              <a:buClrTx/>
              <a:buSzTx/>
              <a:buFontTx/>
              <a:buNone/>
            </a:pPr>
            <a:r>
              <a:rPr lang="en-US" altLang="en-US" sz="1800"/>
              <a:t>context to your writing</a:t>
            </a:r>
          </a:p>
          <a:p>
            <a:pPr algn="ctr">
              <a:spcBef>
                <a:spcPct val="0"/>
              </a:spcBef>
              <a:buClrTx/>
              <a:buSzTx/>
              <a:buFontTx/>
              <a:buNone/>
            </a:pPr>
            <a:endParaRPr lang="en-US" altLang="en-US" sz="1800"/>
          </a:p>
          <a:p>
            <a:pPr algn="ctr">
              <a:spcBef>
                <a:spcPct val="0"/>
              </a:spcBef>
              <a:buClrTx/>
              <a:buSzTx/>
              <a:buFontTx/>
              <a:buNone/>
            </a:pPr>
            <a:r>
              <a:rPr lang="en-US" altLang="en-US" sz="1800"/>
              <a:t>Basic informational sentences that leads </a:t>
            </a:r>
          </a:p>
          <a:p>
            <a:pPr algn="ctr">
              <a:spcBef>
                <a:spcPct val="0"/>
              </a:spcBef>
              <a:buClrTx/>
              <a:buSzTx/>
              <a:buFontTx/>
              <a:buNone/>
            </a:pPr>
            <a:r>
              <a:rPr lang="en-US" altLang="en-US" sz="1800"/>
              <a:t>to the thesis</a:t>
            </a:r>
          </a:p>
          <a:p>
            <a:pPr algn="ctr">
              <a:spcBef>
                <a:spcPct val="0"/>
              </a:spcBef>
              <a:buClrTx/>
              <a:buSzTx/>
              <a:buFontTx/>
              <a:buNone/>
            </a:pPr>
            <a:endParaRPr lang="en-US" altLang="en-US" sz="1800"/>
          </a:p>
          <a:p>
            <a:pPr algn="ctr">
              <a:spcBef>
                <a:spcPct val="0"/>
              </a:spcBef>
              <a:buClrTx/>
              <a:buSzTx/>
              <a:buFontTx/>
              <a:buNone/>
            </a:pPr>
            <a:r>
              <a:rPr lang="en-US" altLang="en-US" sz="1800"/>
              <a:t>THESIS and driving </a:t>
            </a:r>
          </a:p>
          <a:p>
            <a:pPr algn="ctr">
              <a:spcBef>
                <a:spcPct val="0"/>
              </a:spcBef>
              <a:buClrTx/>
              <a:buSzTx/>
              <a:buFontTx/>
              <a:buNone/>
            </a:pPr>
            <a:r>
              <a:rPr lang="en-US" altLang="en-US" sz="1800"/>
              <a:t>ideas</a:t>
            </a:r>
          </a:p>
        </p:txBody>
      </p:sp>
    </p:spTree>
    <p:extLst>
      <p:ext uri="{BB962C8B-B14F-4D97-AF65-F5344CB8AC3E}">
        <p14:creationId xmlns:p14="http://schemas.microsoft.com/office/powerpoint/2010/main" val="584714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altLang="en-US" sz="3200"/>
              <a:t>Introductory Paragraph Example</a:t>
            </a:r>
          </a:p>
        </p:txBody>
      </p:sp>
      <p:sp>
        <p:nvSpPr>
          <p:cNvPr id="13315" name="Rectangle 3"/>
          <p:cNvSpPr>
            <a:spLocks noGrp="1" noChangeArrowheads="1"/>
          </p:cNvSpPr>
          <p:nvPr>
            <p:ph type="body" idx="1"/>
          </p:nvPr>
        </p:nvSpPr>
        <p:spPr/>
        <p:txBody>
          <a:bodyPr/>
          <a:lstStyle/>
          <a:p>
            <a:pPr lvl="1" eaLnBrk="1" hangingPunct="1">
              <a:buFontTx/>
              <a:buNone/>
            </a:pPr>
            <a:r>
              <a:rPr lang="en-US" altLang="en-US"/>
              <a:t>		“When will I ever use this?” my students lament as class is coming to an end.  I stand in awe that they have not enjoyed learning the 45 ways to correctly use a comma.  How could that not be the highlight of their day?  Being a proficient writer will help students get accepted into a reputable college, and is a necessary skill when applying for awards and scholarships. Therefore, it will help open up many opportunities for the future.</a:t>
            </a:r>
            <a:r>
              <a:rPr lang="en-US" altLang="en-US" u="sng"/>
              <a:t> Learning to become a proficient writer is the most important skill a student will learn in school.</a:t>
            </a:r>
          </a:p>
        </p:txBody>
      </p:sp>
    </p:spTree>
    <p:extLst>
      <p:ext uri="{BB962C8B-B14F-4D97-AF65-F5344CB8AC3E}">
        <p14:creationId xmlns:p14="http://schemas.microsoft.com/office/powerpoint/2010/main" val="37088065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altLang="en-US" sz="3200"/>
              <a:t>Supporting Paragraphs (#2,#3,#4)</a:t>
            </a:r>
          </a:p>
        </p:txBody>
      </p:sp>
      <p:sp>
        <p:nvSpPr>
          <p:cNvPr id="15363" name="Rectangle 3"/>
          <p:cNvSpPr>
            <a:spLocks noGrp="1" noChangeArrowheads="1"/>
          </p:cNvSpPr>
          <p:nvPr>
            <p:ph type="body" idx="1"/>
          </p:nvPr>
        </p:nvSpPr>
        <p:spPr>
          <a:xfrm>
            <a:off x="2362201" y="2362200"/>
            <a:ext cx="7693025" cy="4191000"/>
          </a:xfrm>
        </p:spPr>
        <p:txBody>
          <a:bodyPr>
            <a:normAutofit fontScale="92500"/>
          </a:bodyPr>
          <a:lstStyle/>
          <a:p>
            <a:pPr eaLnBrk="1" hangingPunct="1">
              <a:lnSpc>
                <a:spcPct val="90000"/>
              </a:lnSpc>
            </a:pPr>
            <a:r>
              <a:rPr lang="en-US" altLang="en-US" sz="1800"/>
              <a:t>There should be one supporting paragraph written for each of the supporting ideas in the introductory paragraph. </a:t>
            </a:r>
          </a:p>
          <a:p>
            <a:pPr eaLnBrk="1" hangingPunct="1">
              <a:lnSpc>
                <a:spcPct val="90000"/>
              </a:lnSpc>
            </a:pPr>
            <a:r>
              <a:rPr lang="en-US" altLang="en-US" sz="1800"/>
              <a:t>They MUST appear in the SAME order that they are listed in the thesis (same as Organizational Categories/Driving Ideas). </a:t>
            </a:r>
          </a:p>
          <a:p>
            <a:pPr eaLnBrk="1" hangingPunct="1">
              <a:lnSpc>
                <a:spcPct val="90000"/>
              </a:lnSpc>
            </a:pPr>
            <a:r>
              <a:rPr lang="en-US" altLang="en-US" sz="1800"/>
              <a:t>Each of these paragraphs MUST open with a transition and a topic sentence that leads the reader into the evidence for the supporting idea in that paragraph.</a:t>
            </a:r>
          </a:p>
          <a:p>
            <a:pPr eaLnBrk="1" hangingPunct="1">
              <a:lnSpc>
                <a:spcPct val="90000"/>
              </a:lnSpc>
            </a:pPr>
            <a:r>
              <a:rPr lang="en-US" altLang="en-US" sz="1800"/>
              <a:t>The first sentence of this paragraph needs to be a topic sentence for the information given in this paragraph.</a:t>
            </a:r>
          </a:p>
          <a:p>
            <a:pPr eaLnBrk="1" hangingPunct="1">
              <a:lnSpc>
                <a:spcPct val="90000"/>
              </a:lnSpc>
            </a:pPr>
            <a:r>
              <a:rPr lang="en-US" altLang="en-US" sz="1800"/>
              <a:t>All the evidence given needs to revolve around a single supporting idea.</a:t>
            </a:r>
          </a:p>
          <a:p>
            <a:pPr eaLnBrk="1" hangingPunct="1">
              <a:lnSpc>
                <a:spcPct val="90000"/>
              </a:lnSpc>
            </a:pPr>
            <a:r>
              <a:rPr lang="en-US" altLang="en-US" sz="1800"/>
              <a:t>EACH piece of evidence in the paragraph needs to be fully explained as to how it answers your claim. </a:t>
            </a:r>
          </a:p>
          <a:p>
            <a:pPr eaLnBrk="1" hangingPunct="1">
              <a:lnSpc>
                <a:spcPct val="90000"/>
              </a:lnSpc>
            </a:pPr>
            <a:r>
              <a:rPr lang="en-US" altLang="en-US" sz="1800"/>
              <a:t>The paragraph should end with a concluding sentence that restates the topic sentence and briefly introduces the next topic.</a:t>
            </a:r>
          </a:p>
        </p:txBody>
      </p:sp>
    </p:spTree>
    <p:extLst>
      <p:ext uri="{BB962C8B-B14F-4D97-AF65-F5344CB8AC3E}">
        <p14:creationId xmlns:p14="http://schemas.microsoft.com/office/powerpoint/2010/main" val="3911303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fade">
                                      <p:cBhvr>
                                        <p:cTn id="28" dur="1000"/>
                                        <p:tgtEl>
                                          <p:spTgt spid="15363">
                                            <p:txEl>
                                              <p:pRg st="3" end="3"/>
                                            </p:txEl>
                                          </p:spTgt>
                                        </p:tgtEl>
                                      </p:cBhvr>
                                    </p:animEffect>
                                    <p:anim calcmode="lin" valueType="num">
                                      <p:cBhvr>
                                        <p:cTn id="29"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Effect transition="in" filter="fade">
                                      <p:cBhvr>
                                        <p:cTn id="35" dur="1000"/>
                                        <p:tgtEl>
                                          <p:spTgt spid="15363">
                                            <p:txEl>
                                              <p:pRg st="4" end="4"/>
                                            </p:txEl>
                                          </p:spTgt>
                                        </p:tgtEl>
                                      </p:cBhvr>
                                    </p:animEffect>
                                    <p:anim calcmode="lin" valueType="num">
                                      <p:cBhvr>
                                        <p:cTn id="36"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363">
                                            <p:txEl>
                                              <p:pRg st="5" end="5"/>
                                            </p:txEl>
                                          </p:spTgt>
                                        </p:tgtEl>
                                        <p:attrNameLst>
                                          <p:attrName>style.visibility</p:attrName>
                                        </p:attrNameLst>
                                      </p:cBhvr>
                                      <p:to>
                                        <p:strVal val="visible"/>
                                      </p:to>
                                    </p:set>
                                    <p:animEffect transition="in" filter="fade">
                                      <p:cBhvr>
                                        <p:cTn id="42" dur="1000"/>
                                        <p:tgtEl>
                                          <p:spTgt spid="15363">
                                            <p:txEl>
                                              <p:pRg st="5" end="5"/>
                                            </p:txEl>
                                          </p:spTgt>
                                        </p:tgtEl>
                                      </p:cBhvr>
                                    </p:animEffect>
                                    <p:anim calcmode="lin" valueType="num">
                                      <p:cBhvr>
                                        <p:cTn id="43" dur="10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536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363">
                                            <p:txEl>
                                              <p:pRg st="6" end="6"/>
                                            </p:txEl>
                                          </p:spTgt>
                                        </p:tgtEl>
                                        <p:attrNameLst>
                                          <p:attrName>style.visibility</p:attrName>
                                        </p:attrNameLst>
                                      </p:cBhvr>
                                      <p:to>
                                        <p:strVal val="visible"/>
                                      </p:to>
                                    </p:set>
                                    <p:animEffect transition="in" filter="fade">
                                      <p:cBhvr>
                                        <p:cTn id="49" dur="1000"/>
                                        <p:tgtEl>
                                          <p:spTgt spid="15363">
                                            <p:txEl>
                                              <p:pRg st="6" end="6"/>
                                            </p:txEl>
                                          </p:spTgt>
                                        </p:tgtEl>
                                      </p:cBhvr>
                                    </p:animEffect>
                                    <p:anim calcmode="lin" valueType="num">
                                      <p:cBhvr>
                                        <p:cTn id="50" dur="10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536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altLang="en-US" smtClean="0"/>
              <a:t>Supporting Paragraph Example</a:t>
            </a:r>
          </a:p>
        </p:txBody>
      </p:sp>
      <p:sp>
        <p:nvSpPr>
          <p:cNvPr id="16387"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800"/>
              <a:t>		Students who are skilled writers have a better chance at getting accepted into a reputable college or university.  For example, the University of Michigan requires prospective students to write two 250 word essays along with a 500 word essay (“University of Michigan,” 2010).  Grand Valley State University requires student applicants to write an essay to the following prompt: “Describe your educational achievements in the face of any challenging social, economic, or cultural circumstances that you have encountered” (“Undergraduate Admissions, GVSU”, 2010).”  The students applying to Grand Valley are also asked to “Tell what unique perspectives [they] will bring to our university” (Undergraduate Admissions, GVSU, 2010). If a student does not respond to these essay prompts with thorough answers, complete thoughts, and correct grammar, the university will simply move on to one of the next thousand applications they have received.  Therefore, being accepted into a reputable college or university depends on being able to competently answer an essay question at a high level of proficiency, and with this proficiency students are better able to apply for awards and scholarships. </a:t>
            </a:r>
          </a:p>
        </p:txBody>
      </p:sp>
    </p:spTree>
    <p:extLst>
      <p:ext uri="{BB962C8B-B14F-4D97-AF65-F5344CB8AC3E}">
        <p14:creationId xmlns:p14="http://schemas.microsoft.com/office/powerpoint/2010/main" val="2258512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altLang="en-US" smtClean="0"/>
              <a:t>Concluding Paragraph</a:t>
            </a:r>
          </a:p>
        </p:txBody>
      </p:sp>
      <p:sp>
        <p:nvSpPr>
          <p:cNvPr id="19459" name="Rectangle 3"/>
          <p:cNvSpPr>
            <a:spLocks noGrp="1" noChangeArrowheads="1"/>
          </p:cNvSpPr>
          <p:nvPr>
            <p:ph type="body" idx="1"/>
          </p:nvPr>
        </p:nvSpPr>
        <p:spPr/>
        <p:txBody>
          <a:bodyPr/>
          <a:lstStyle/>
          <a:p>
            <a:pPr eaLnBrk="1" hangingPunct="1">
              <a:lnSpc>
                <a:spcPct val="80000"/>
              </a:lnSpc>
            </a:pPr>
            <a:r>
              <a:rPr lang="en-US" altLang="en-US" sz="2400"/>
              <a:t>In 3-5 sentences this paragraph should bring closure to the reader, summing up the points or providing a final perspective on the topic.</a:t>
            </a:r>
          </a:p>
          <a:p>
            <a:pPr eaLnBrk="1" hangingPunct="1">
              <a:lnSpc>
                <a:spcPct val="80000"/>
              </a:lnSpc>
            </a:pPr>
            <a:r>
              <a:rPr lang="en-US" altLang="en-US" sz="2400"/>
              <a:t>A strong conclusion could make a real impact on the reader.</a:t>
            </a:r>
          </a:p>
          <a:p>
            <a:pPr eaLnBrk="1" hangingPunct="1">
              <a:lnSpc>
                <a:spcPct val="80000"/>
              </a:lnSpc>
            </a:pPr>
            <a:r>
              <a:rPr lang="en-US" altLang="en-US" sz="2400"/>
              <a:t>This paragraph should </a:t>
            </a:r>
            <a:r>
              <a:rPr lang="en-US" altLang="en-US" sz="2400" u="sng"/>
              <a:t>restate the thesis </a:t>
            </a:r>
            <a:r>
              <a:rPr lang="en-US" altLang="en-US" sz="2400"/>
              <a:t>and </a:t>
            </a:r>
            <a:r>
              <a:rPr lang="en-US" altLang="en-US" sz="2400" u="sng"/>
              <a:t>supporting ideas </a:t>
            </a:r>
            <a:r>
              <a:rPr lang="en-US" altLang="en-US" sz="2400"/>
              <a:t>in a new and different way reminding them of the most important aspects of the essay.</a:t>
            </a:r>
          </a:p>
          <a:p>
            <a:pPr eaLnBrk="1" hangingPunct="1">
              <a:lnSpc>
                <a:spcPct val="80000"/>
              </a:lnSpc>
            </a:pPr>
            <a:r>
              <a:rPr lang="en-US" altLang="en-US" sz="2400"/>
              <a:t>This paragraph should end with a statement that leaves the a final impression on the reader and leaves them thinking. If done carefully this can be your thesis.</a:t>
            </a:r>
          </a:p>
        </p:txBody>
      </p:sp>
    </p:spTree>
    <p:extLst>
      <p:ext uri="{BB962C8B-B14F-4D97-AF65-F5344CB8AC3E}">
        <p14:creationId xmlns:p14="http://schemas.microsoft.com/office/powerpoint/2010/main" val="2854162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Effect transition="in" filter="fade">
                                      <p:cBhvr>
                                        <p:cTn id="28" dur="1000"/>
                                        <p:tgtEl>
                                          <p:spTgt spid="19459">
                                            <p:txEl>
                                              <p:pRg st="3" end="3"/>
                                            </p:txEl>
                                          </p:spTgt>
                                        </p:tgtEl>
                                      </p:cBhvr>
                                    </p:animEffect>
                                    <p:anim calcmode="lin" valueType="num">
                                      <p:cBhvr>
                                        <p:cTn id="29"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633" y="0"/>
            <a:ext cx="7924800" cy="685801"/>
          </a:xfrm>
          <a:solidFill>
            <a:schemeClr val="accent1"/>
          </a:solidFill>
        </p:spPr>
        <p:txBody>
          <a:bodyPr>
            <a:normAutofit fontScale="90000"/>
          </a:bodyPr>
          <a:lstStyle/>
          <a:p>
            <a:r>
              <a:rPr lang="en-US" altLang="en-US" dirty="0" smtClean="0">
                <a:solidFill>
                  <a:schemeClr val="tx1"/>
                </a:solidFill>
              </a:rPr>
              <a:t>Format Outline</a:t>
            </a:r>
          </a:p>
        </p:txBody>
      </p:sp>
      <p:sp>
        <p:nvSpPr>
          <p:cNvPr id="23555" name="Content Placeholder 2"/>
          <p:cNvSpPr>
            <a:spLocks noGrp="1"/>
          </p:cNvSpPr>
          <p:nvPr>
            <p:ph idx="1"/>
          </p:nvPr>
        </p:nvSpPr>
        <p:spPr>
          <a:xfrm>
            <a:off x="1524000" y="533400"/>
            <a:ext cx="9144000" cy="6324600"/>
          </a:xfrm>
          <a:solidFill>
            <a:schemeClr val="accent1"/>
          </a:solidFill>
        </p:spPr>
        <p:txBody>
          <a:bodyPr/>
          <a:lstStyle/>
          <a:p>
            <a:r>
              <a:rPr lang="en-US" altLang="en-US" dirty="0" smtClean="0"/>
              <a:t>Introduction</a:t>
            </a:r>
          </a:p>
          <a:p>
            <a:pPr lvl="1"/>
            <a:r>
              <a:rPr lang="en-US" altLang="en-US" dirty="0" smtClean="0"/>
              <a:t>Lead</a:t>
            </a:r>
          </a:p>
          <a:p>
            <a:pPr lvl="1"/>
            <a:r>
              <a:rPr lang="en-US" altLang="en-US" dirty="0" smtClean="0"/>
              <a:t>Introduction of topic and historical background</a:t>
            </a:r>
          </a:p>
          <a:p>
            <a:pPr lvl="1"/>
            <a:r>
              <a:rPr lang="en-US" altLang="en-US" dirty="0" smtClean="0"/>
              <a:t>Thesis/Claim with driving ideas/organizational categories</a:t>
            </a:r>
          </a:p>
          <a:p>
            <a:r>
              <a:rPr lang="en-US" altLang="en-US" dirty="0" smtClean="0"/>
              <a:t>Body Paragraphs – in the same order as driving ideas/organizational categories. </a:t>
            </a:r>
          </a:p>
          <a:p>
            <a:pPr lvl="1"/>
            <a:r>
              <a:rPr lang="en-US" altLang="en-US" dirty="0" smtClean="0"/>
              <a:t>Transition - Topic sentence</a:t>
            </a:r>
          </a:p>
          <a:p>
            <a:pPr lvl="1"/>
            <a:r>
              <a:rPr lang="en-US" altLang="en-US" dirty="0" smtClean="0"/>
              <a:t>Evidence</a:t>
            </a:r>
          </a:p>
          <a:p>
            <a:pPr lvl="1"/>
            <a:r>
              <a:rPr lang="en-US" altLang="en-US" dirty="0" smtClean="0"/>
              <a:t>Explain evidence</a:t>
            </a:r>
          </a:p>
          <a:p>
            <a:pPr lvl="1"/>
            <a:r>
              <a:rPr lang="en-US" altLang="en-US" dirty="0" smtClean="0"/>
              <a:t>Clincher sentence – summarize topic for this paragraph and introduce next paragraph</a:t>
            </a:r>
          </a:p>
          <a:p>
            <a:r>
              <a:rPr lang="en-US" altLang="en-US" dirty="0" smtClean="0"/>
              <a:t>Conclusion</a:t>
            </a:r>
          </a:p>
          <a:p>
            <a:pPr lvl="1"/>
            <a:r>
              <a:rPr lang="en-US" altLang="en-US" dirty="0" smtClean="0"/>
              <a:t>Revisit ALL of your body paragraphs</a:t>
            </a:r>
          </a:p>
          <a:p>
            <a:pPr lvl="1"/>
            <a:r>
              <a:rPr lang="en-US" altLang="en-US" dirty="0" smtClean="0"/>
              <a:t>Re-state your claim/thesis in an interesting way</a:t>
            </a:r>
          </a:p>
        </p:txBody>
      </p:sp>
      <p:sp>
        <p:nvSpPr>
          <p:cNvPr id="6" name="Content Placeholder 2"/>
          <p:cNvSpPr txBox="1">
            <a:spLocks/>
          </p:cNvSpPr>
          <p:nvPr/>
        </p:nvSpPr>
        <p:spPr bwMode="auto">
          <a:xfrm>
            <a:off x="29632" y="533400"/>
            <a:ext cx="12162367" cy="6324600"/>
          </a:xfrm>
          <a:prstGeom prst="rect">
            <a:avLst/>
          </a:prstGeom>
          <a:solidFill>
            <a:schemeClr val="accent4">
              <a:lumMod val="60000"/>
              <a:lumOff val="40000"/>
            </a:schemeClr>
          </a:solidFill>
          <a:ln>
            <a:noFill/>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
                <a:srgbClr val="003366"/>
              </a:buClr>
              <a:buSzPct val="75000"/>
              <a:buFont typeface="Wingdings" panose="05000000000000000000" pitchFamily="2" charset="2"/>
              <a:buChar char="l"/>
              <a:tabLst/>
              <a:defRPr/>
            </a:pPr>
            <a:r>
              <a:rPr kumimoji="0" lang="en-US" altLang="en-US" sz="2800" b="0" i="0" u="none" strike="noStrike" kern="1200" cap="none" spc="0" normalizeH="0" baseline="0" noProof="0" dirty="0" smtClean="0">
                <a:ln>
                  <a:noFill/>
                </a:ln>
                <a:solidFill>
                  <a:srgbClr val="003366"/>
                </a:solidFill>
                <a:effectLst/>
                <a:uLnTx/>
                <a:uFillTx/>
                <a:latin typeface="Arial"/>
                <a:ea typeface="+mn-ea"/>
                <a:cs typeface="+mn-cs"/>
              </a:rPr>
              <a:t>Introduction</a:t>
            </a:r>
          </a:p>
          <a:p>
            <a:pPr marL="742950" marR="0" lvl="1" indent="-285750" algn="l" defTabSz="914400" rtl="0" eaLnBrk="0" fontAlgn="base" latinLnBrk="0" hangingPunct="0">
              <a:lnSpc>
                <a:spcPct val="100000"/>
              </a:lnSpc>
              <a:spcBef>
                <a:spcPct val="20000"/>
              </a:spcBef>
              <a:spcAft>
                <a:spcPct val="0"/>
              </a:spcAft>
              <a:buClr>
                <a:srgbClr val="003366"/>
              </a:buClr>
              <a:buSzPct val="75000"/>
              <a:buFontTx/>
              <a:buChar char="–"/>
              <a:tabLst/>
              <a:defRPr/>
            </a:pPr>
            <a:r>
              <a:rPr kumimoji="0" lang="en-US" altLang="en-US" sz="2400" b="0" i="0" u="none" strike="noStrike" kern="1200" cap="none" spc="0" normalizeH="0" baseline="0" noProof="0" dirty="0" smtClean="0">
                <a:ln>
                  <a:noFill/>
                </a:ln>
                <a:solidFill>
                  <a:srgbClr val="003366"/>
                </a:solidFill>
                <a:effectLst/>
                <a:uLnTx/>
                <a:uFillTx/>
                <a:latin typeface="Arial"/>
                <a:ea typeface="+mn-ea"/>
                <a:cs typeface="+mn-cs"/>
              </a:rPr>
              <a:t>Lead</a:t>
            </a:r>
          </a:p>
          <a:p>
            <a:pPr marL="742950" marR="0" lvl="1" indent="-285750" algn="l" defTabSz="914400" rtl="0" eaLnBrk="0" fontAlgn="base" latinLnBrk="0" hangingPunct="0">
              <a:lnSpc>
                <a:spcPct val="100000"/>
              </a:lnSpc>
              <a:spcBef>
                <a:spcPct val="20000"/>
              </a:spcBef>
              <a:spcAft>
                <a:spcPct val="0"/>
              </a:spcAft>
              <a:buClr>
                <a:srgbClr val="003366"/>
              </a:buClr>
              <a:buSzPct val="75000"/>
              <a:buFontTx/>
              <a:buChar char="–"/>
              <a:tabLst/>
              <a:defRPr/>
            </a:pPr>
            <a:r>
              <a:rPr kumimoji="0" lang="en-US" altLang="en-US" sz="2400" b="0" i="0" u="none" strike="noStrike" kern="1200" cap="none" spc="0" normalizeH="0" baseline="0" noProof="0" dirty="0" smtClean="0">
                <a:ln>
                  <a:noFill/>
                </a:ln>
                <a:solidFill>
                  <a:srgbClr val="003366"/>
                </a:solidFill>
                <a:effectLst/>
                <a:uLnTx/>
                <a:uFillTx/>
                <a:latin typeface="Arial"/>
                <a:ea typeface="+mn-ea"/>
                <a:cs typeface="+mn-cs"/>
              </a:rPr>
              <a:t>Introduction of topic and historical background</a:t>
            </a:r>
          </a:p>
          <a:p>
            <a:pPr marL="742950" marR="0" lvl="1" indent="-285750" algn="l" defTabSz="914400" rtl="0" eaLnBrk="0" fontAlgn="base" latinLnBrk="0" hangingPunct="0">
              <a:lnSpc>
                <a:spcPct val="100000"/>
              </a:lnSpc>
              <a:spcBef>
                <a:spcPct val="20000"/>
              </a:spcBef>
              <a:spcAft>
                <a:spcPct val="0"/>
              </a:spcAft>
              <a:buClr>
                <a:srgbClr val="003366"/>
              </a:buClr>
              <a:buSzPct val="75000"/>
              <a:buFontTx/>
              <a:buChar char="–"/>
              <a:tabLst/>
              <a:defRPr/>
            </a:pPr>
            <a:r>
              <a:rPr kumimoji="0" lang="en-US" altLang="en-US" sz="2400" b="0" i="0" u="none" strike="noStrike" kern="1200" cap="none" spc="0" normalizeH="0" baseline="0" noProof="0" dirty="0" smtClean="0">
                <a:ln>
                  <a:noFill/>
                </a:ln>
                <a:solidFill>
                  <a:srgbClr val="003366"/>
                </a:solidFill>
                <a:effectLst/>
                <a:uLnTx/>
                <a:uFillTx/>
                <a:latin typeface="Arial"/>
                <a:ea typeface="+mn-ea"/>
                <a:cs typeface="+mn-cs"/>
              </a:rPr>
              <a:t>Thesis/Claim with driving ideas/organizational categories</a:t>
            </a:r>
          </a:p>
          <a:p>
            <a:pPr marL="342900" marR="0" lvl="0" indent="-342900" algn="l" defTabSz="914400" rtl="0" eaLnBrk="0" fontAlgn="base" latinLnBrk="0" hangingPunct="0">
              <a:lnSpc>
                <a:spcPct val="100000"/>
              </a:lnSpc>
              <a:spcBef>
                <a:spcPct val="20000"/>
              </a:spcBef>
              <a:spcAft>
                <a:spcPct val="0"/>
              </a:spcAft>
              <a:buClr>
                <a:srgbClr val="003366"/>
              </a:buClr>
              <a:buSzPct val="75000"/>
              <a:buFont typeface="Wingdings" panose="05000000000000000000" pitchFamily="2" charset="2"/>
              <a:buChar char="l"/>
              <a:tabLst/>
              <a:defRPr/>
            </a:pPr>
            <a:r>
              <a:rPr kumimoji="0" lang="en-US" altLang="en-US" sz="2800" b="0" i="0" u="none" strike="noStrike" kern="1200" cap="none" spc="0" normalizeH="0" baseline="0" noProof="0" dirty="0" smtClean="0">
                <a:ln>
                  <a:noFill/>
                </a:ln>
                <a:solidFill>
                  <a:srgbClr val="003366"/>
                </a:solidFill>
                <a:effectLst/>
                <a:uLnTx/>
                <a:uFillTx/>
                <a:latin typeface="Arial"/>
                <a:ea typeface="+mn-ea"/>
                <a:cs typeface="+mn-cs"/>
              </a:rPr>
              <a:t>Body Paragraphs – in the same order as driving ideas/organizational categories. </a:t>
            </a:r>
          </a:p>
          <a:p>
            <a:pPr marL="742950" marR="0" lvl="1" indent="-285750" algn="l" defTabSz="914400" rtl="0" eaLnBrk="0" fontAlgn="base" latinLnBrk="0" hangingPunct="0">
              <a:lnSpc>
                <a:spcPct val="100000"/>
              </a:lnSpc>
              <a:spcBef>
                <a:spcPct val="20000"/>
              </a:spcBef>
              <a:spcAft>
                <a:spcPct val="0"/>
              </a:spcAft>
              <a:buClr>
                <a:srgbClr val="003366"/>
              </a:buClr>
              <a:buSzPct val="75000"/>
              <a:buFontTx/>
              <a:buChar char="–"/>
              <a:tabLst/>
              <a:defRPr/>
            </a:pPr>
            <a:r>
              <a:rPr kumimoji="0" lang="en-US" altLang="en-US" sz="2400" b="0" i="0" u="none" strike="noStrike" kern="1200" cap="none" spc="0" normalizeH="0" baseline="0" noProof="0" dirty="0" smtClean="0">
                <a:ln>
                  <a:noFill/>
                </a:ln>
                <a:solidFill>
                  <a:srgbClr val="003366"/>
                </a:solidFill>
                <a:effectLst/>
                <a:uLnTx/>
                <a:uFillTx/>
                <a:latin typeface="Arial"/>
                <a:ea typeface="+mn-ea"/>
                <a:cs typeface="+mn-cs"/>
              </a:rPr>
              <a:t>Transition - Topic sentence</a:t>
            </a:r>
          </a:p>
          <a:p>
            <a:pPr marL="742950" marR="0" lvl="1" indent="-285750" algn="l" defTabSz="914400" rtl="0" eaLnBrk="0" fontAlgn="base" latinLnBrk="0" hangingPunct="0">
              <a:lnSpc>
                <a:spcPct val="100000"/>
              </a:lnSpc>
              <a:spcBef>
                <a:spcPct val="20000"/>
              </a:spcBef>
              <a:spcAft>
                <a:spcPct val="0"/>
              </a:spcAft>
              <a:buClr>
                <a:srgbClr val="003366"/>
              </a:buClr>
              <a:buSzPct val="75000"/>
              <a:buFontTx/>
              <a:buChar char="–"/>
              <a:tabLst/>
              <a:defRPr/>
            </a:pPr>
            <a:r>
              <a:rPr kumimoji="0" lang="en-US" altLang="en-US" sz="2400" b="0" i="0" u="none" strike="noStrike" kern="1200" cap="none" spc="0" normalizeH="0" baseline="0" noProof="0" dirty="0" smtClean="0">
                <a:ln>
                  <a:noFill/>
                </a:ln>
                <a:solidFill>
                  <a:srgbClr val="003366"/>
                </a:solidFill>
                <a:effectLst/>
                <a:uLnTx/>
                <a:uFillTx/>
                <a:latin typeface="Arial"/>
                <a:ea typeface="+mn-ea"/>
                <a:cs typeface="+mn-cs"/>
              </a:rPr>
              <a:t>Evidence</a:t>
            </a:r>
          </a:p>
          <a:p>
            <a:pPr marL="742950" marR="0" lvl="1" indent="-285750" algn="l" defTabSz="914400" rtl="0" eaLnBrk="0" fontAlgn="base" latinLnBrk="0" hangingPunct="0">
              <a:lnSpc>
                <a:spcPct val="100000"/>
              </a:lnSpc>
              <a:spcBef>
                <a:spcPct val="20000"/>
              </a:spcBef>
              <a:spcAft>
                <a:spcPct val="0"/>
              </a:spcAft>
              <a:buClr>
                <a:srgbClr val="003366"/>
              </a:buClr>
              <a:buSzPct val="75000"/>
              <a:buFontTx/>
              <a:buChar char="–"/>
              <a:tabLst/>
              <a:defRPr/>
            </a:pPr>
            <a:r>
              <a:rPr kumimoji="0" lang="en-US" altLang="en-US" sz="2400" b="0" i="0" u="none" strike="noStrike" kern="1200" cap="none" spc="0" normalizeH="0" baseline="0" noProof="0" dirty="0" smtClean="0">
                <a:ln>
                  <a:noFill/>
                </a:ln>
                <a:solidFill>
                  <a:srgbClr val="003366"/>
                </a:solidFill>
                <a:effectLst/>
                <a:uLnTx/>
                <a:uFillTx/>
                <a:latin typeface="Arial"/>
                <a:ea typeface="+mn-ea"/>
                <a:cs typeface="+mn-cs"/>
              </a:rPr>
              <a:t>Explain evidence</a:t>
            </a:r>
          </a:p>
          <a:p>
            <a:pPr marL="742950" marR="0" lvl="1" indent="-285750" algn="l" defTabSz="914400" rtl="0" eaLnBrk="0" fontAlgn="base" latinLnBrk="0" hangingPunct="0">
              <a:lnSpc>
                <a:spcPct val="100000"/>
              </a:lnSpc>
              <a:spcBef>
                <a:spcPct val="20000"/>
              </a:spcBef>
              <a:spcAft>
                <a:spcPct val="0"/>
              </a:spcAft>
              <a:buClr>
                <a:srgbClr val="003366"/>
              </a:buClr>
              <a:buSzPct val="75000"/>
              <a:buFontTx/>
              <a:buChar char="–"/>
              <a:tabLst/>
              <a:defRPr/>
            </a:pPr>
            <a:r>
              <a:rPr kumimoji="0" lang="en-US" altLang="en-US" sz="2400" b="0" i="0" u="none" strike="noStrike" kern="1200" cap="none" spc="0" normalizeH="0" baseline="0" noProof="0" dirty="0" smtClean="0">
                <a:ln>
                  <a:noFill/>
                </a:ln>
                <a:solidFill>
                  <a:srgbClr val="003366"/>
                </a:solidFill>
                <a:effectLst/>
                <a:uLnTx/>
                <a:uFillTx/>
                <a:latin typeface="Arial"/>
                <a:ea typeface="+mn-ea"/>
                <a:cs typeface="+mn-cs"/>
              </a:rPr>
              <a:t>Clincher sentence – summarize topic for this paragraph and introduce next paragraph</a:t>
            </a:r>
          </a:p>
          <a:p>
            <a:pPr marL="342900" marR="0" lvl="0" indent="-342900" algn="l" defTabSz="914400" rtl="0" eaLnBrk="0" fontAlgn="base" latinLnBrk="0" hangingPunct="0">
              <a:lnSpc>
                <a:spcPct val="100000"/>
              </a:lnSpc>
              <a:spcBef>
                <a:spcPct val="20000"/>
              </a:spcBef>
              <a:spcAft>
                <a:spcPct val="0"/>
              </a:spcAft>
              <a:buClr>
                <a:srgbClr val="003366"/>
              </a:buClr>
              <a:buSzPct val="75000"/>
              <a:buFont typeface="Wingdings" panose="05000000000000000000" pitchFamily="2" charset="2"/>
              <a:buChar char="l"/>
              <a:tabLst/>
              <a:defRPr/>
            </a:pPr>
            <a:r>
              <a:rPr kumimoji="0" lang="en-US" altLang="en-US" sz="2800" b="0" i="0" u="none" strike="noStrike" kern="1200" cap="none" spc="0" normalizeH="0" baseline="0" noProof="0" dirty="0" smtClean="0">
                <a:ln>
                  <a:noFill/>
                </a:ln>
                <a:solidFill>
                  <a:srgbClr val="003366"/>
                </a:solidFill>
                <a:effectLst/>
                <a:uLnTx/>
                <a:uFillTx/>
                <a:latin typeface="Arial"/>
                <a:ea typeface="+mn-ea"/>
                <a:cs typeface="+mn-cs"/>
              </a:rPr>
              <a:t>Conclusion</a:t>
            </a:r>
          </a:p>
          <a:p>
            <a:pPr marL="742950" marR="0" lvl="1" indent="-285750" algn="l" defTabSz="914400" rtl="0" eaLnBrk="0" fontAlgn="base" latinLnBrk="0" hangingPunct="0">
              <a:lnSpc>
                <a:spcPct val="100000"/>
              </a:lnSpc>
              <a:spcBef>
                <a:spcPct val="20000"/>
              </a:spcBef>
              <a:spcAft>
                <a:spcPct val="0"/>
              </a:spcAft>
              <a:buClr>
                <a:srgbClr val="003366"/>
              </a:buClr>
              <a:buSzPct val="75000"/>
              <a:buFontTx/>
              <a:buChar char="–"/>
              <a:tabLst/>
              <a:defRPr/>
            </a:pPr>
            <a:r>
              <a:rPr kumimoji="0" lang="en-US" altLang="en-US" sz="2400" b="0" i="0" u="none" strike="noStrike" kern="1200" cap="none" spc="0" normalizeH="0" baseline="0" noProof="0" dirty="0" smtClean="0">
                <a:ln>
                  <a:noFill/>
                </a:ln>
                <a:solidFill>
                  <a:srgbClr val="003366"/>
                </a:solidFill>
                <a:effectLst/>
                <a:uLnTx/>
                <a:uFillTx/>
                <a:latin typeface="Arial"/>
                <a:ea typeface="+mn-ea"/>
                <a:cs typeface="+mn-cs"/>
              </a:rPr>
              <a:t>Revisit ALL of your body paragraphs</a:t>
            </a:r>
          </a:p>
          <a:p>
            <a:pPr marL="742950" marR="0" lvl="1" indent="-285750" algn="l" defTabSz="914400" rtl="0" eaLnBrk="0" fontAlgn="base" latinLnBrk="0" hangingPunct="0">
              <a:lnSpc>
                <a:spcPct val="100000"/>
              </a:lnSpc>
              <a:spcBef>
                <a:spcPct val="20000"/>
              </a:spcBef>
              <a:spcAft>
                <a:spcPct val="0"/>
              </a:spcAft>
              <a:buClr>
                <a:srgbClr val="003366"/>
              </a:buClr>
              <a:buSzPct val="75000"/>
              <a:buFontTx/>
              <a:buChar char="–"/>
              <a:tabLst/>
              <a:defRPr/>
            </a:pPr>
            <a:r>
              <a:rPr kumimoji="0" lang="en-US" altLang="en-US" sz="2400" b="0" i="0" u="none" strike="noStrike" kern="1200" cap="none" spc="0" normalizeH="0" baseline="0" noProof="0" dirty="0" smtClean="0">
                <a:ln>
                  <a:noFill/>
                </a:ln>
                <a:solidFill>
                  <a:srgbClr val="003366"/>
                </a:solidFill>
                <a:effectLst/>
                <a:uLnTx/>
                <a:uFillTx/>
                <a:latin typeface="Arial"/>
                <a:ea typeface="+mn-ea"/>
                <a:cs typeface="+mn-cs"/>
              </a:rPr>
              <a:t>Re-state your claim/thesis in an interesting way</a:t>
            </a:r>
          </a:p>
        </p:txBody>
      </p:sp>
      <p:sp>
        <p:nvSpPr>
          <p:cNvPr id="23556" name="Pentagon 5"/>
          <p:cNvSpPr>
            <a:spLocks noChangeArrowheads="1"/>
          </p:cNvSpPr>
          <p:nvPr/>
        </p:nvSpPr>
        <p:spPr bwMode="auto">
          <a:xfrm>
            <a:off x="3774233" y="3796782"/>
            <a:ext cx="3581400" cy="762000"/>
          </a:xfrm>
          <a:prstGeom prst="homePlate">
            <a:avLst>
              <a:gd name="adj" fmla="val 50003"/>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solidFill>
                  <a:srgbClr val="FF0000"/>
                </a:solidFill>
              </a:rPr>
              <a:t>Repeat as many times as needed</a:t>
            </a:r>
          </a:p>
          <a:p>
            <a:endParaRPr lang="en-US" altLang="en-US" dirty="0"/>
          </a:p>
        </p:txBody>
      </p:sp>
    </p:spTree>
    <p:extLst>
      <p:ext uri="{BB962C8B-B14F-4D97-AF65-F5344CB8AC3E}">
        <p14:creationId xmlns:p14="http://schemas.microsoft.com/office/powerpoint/2010/main" val="626185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altLang="en-US" smtClean="0"/>
              <a:t>Writing a Thesis Statement</a:t>
            </a:r>
            <a:br>
              <a:rPr lang="en-US" altLang="en-US" smtClean="0"/>
            </a:br>
            <a:r>
              <a:rPr lang="en-US" altLang="en-US" sz="1000"/>
              <a:t>Taken from </a:t>
            </a:r>
            <a:r>
              <a:rPr lang="en-US" altLang="en-US" sz="1000">
                <a:hlinkClick r:id="rId2"/>
              </a:rPr>
              <a:t>http</a:t>
            </a:r>
            <a:r>
              <a:rPr lang="en-US" altLang="en-US" sz="900">
                <a:hlinkClick r:id="rId2"/>
              </a:rPr>
              <a:t>://writingcenter.unc.edu/handouts/thesis-statements/</a:t>
            </a:r>
            <a:r>
              <a:rPr lang="en-US" altLang="en-US" sz="900"/>
              <a:t> </a:t>
            </a:r>
          </a:p>
        </p:txBody>
      </p:sp>
      <p:sp>
        <p:nvSpPr>
          <p:cNvPr id="409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A thesis statement declares what you believe and what  you intend to prove.</a:t>
            </a:r>
          </a:p>
          <a:p>
            <a:pPr eaLnBrk="1" hangingPunct="1">
              <a:buFont typeface="Wingdings" panose="05000000000000000000" pitchFamily="2" charset="2"/>
              <a:buNone/>
            </a:pPr>
            <a:r>
              <a:rPr lang="en-US" altLang="en-US" smtClean="0"/>
              <a:t>A thesis statement is a road map for the paper; in other words, it tells the reader what to expect from the rest of the paper.</a:t>
            </a:r>
          </a:p>
          <a:p>
            <a:pPr eaLnBrk="1" hangingPunct="1">
              <a:buFont typeface="Wingdings" panose="05000000000000000000" pitchFamily="2" charset="2"/>
              <a:buNone/>
            </a:pPr>
            <a:r>
              <a:rPr lang="en-US" altLang="en-US" smtClean="0"/>
              <a:t>A good thesis statement makes the difference between a thoughtful research project and a simple retelling of facts.</a:t>
            </a:r>
          </a:p>
          <a:p>
            <a:pPr eaLnBrk="1" hangingPunct="1">
              <a:buFont typeface="Wingdings" panose="05000000000000000000" pitchFamily="2" charset="2"/>
              <a:buNone/>
            </a:pPr>
            <a:endParaRPr lang="en-US" altLang="en-US" smtClean="0"/>
          </a:p>
        </p:txBody>
      </p:sp>
    </p:spTree>
    <p:extLst>
      <p:ext uri="{BB962C8B-B14F-4D97-AF65-F5344CB8AC3E}">
        <p14:creationId xmlns:p14="http://schemas.microsoft.com/office/powerpoint/2010/main" val="37602166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A Thesis WILL:</a:t>
            </a:r>
          </a:p>
        </p:txBody>
      </p:sp>
      <p:sp>
        <p:nvSpPr>
          <p:cNvPr id="8195" name="Content Placeholder 2"/>
          <p:cNvSpPr>
            <a:spLocks noGrp="1"/>
          </p:cNvSpPr>
          <p:nvPr>
            <p:ph idx="1"/>
          </p:nvPr>
        </p:nvSpPr>
        <p:spPr/>
        <p:txBody>
          <a:bodyPr/>
          <a:lstStyle/>
          <a:p>
            <a:r>
              <a:rPr lang="en-US" altLang="en-US" smtClean="0"/>
              <a:t>Fully address and answer the question</a:t>
            </a:r>
          </a:p>
          <a:p>
            <a:r>
              <a:rPr lang="en-US" altLang="en-US" smtClean="0"/>
              <a:t>Take a position about the question posed</a:t>
            </a:r>
          </a:p>
          <a:p>
            <a:r>
              <a:rPr lang="en-US" altLang="en-US" smtClean="0"/>
              <a:t>Provide organizational categories or driving ideas</a:t>
            </a:r>
          </a:p>
          <a:p>
            <a:r>
              <a:rPr lang="en-US" altLang="en-US" smtClean="0"/>
              <a:t>It can vary in length from one sentence to several sentences.</a:t>
            </a:r>
          </a:p>
        </p:txBody>
      </p:sp>
    </p:spTree>
    <p:extLst>
      <p:ext uri="{BB962C8B-B14F-4D97-AF65-F5344CB8AC3E}">
        <p14:creationId xmlns:p14="http://schemas.microsoft.com/office/powerpoint/2010/main" val="1106437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altLang="en-US" smtClean="0"/>
              <a:t>A thesis statement…</a:t>
            </a:r>
          </a:p>
        </p:txBody>
      </p:sp>
      <p:sp>
        <p:nvSpPr>
          <p:cNvPr id="5123" name="Rectangle 3"/>
          <p:cNvSpPr>
            <a:spLocks noGrp="1" noChangeArrowheads="1"/>
          </p:cNvSpPr>
          <p:nvPr>
            <p:ph type="body" idx="1"/>
          </p:nvPr>
        </p:nvSpPr>
        <p:spPr>
          <a:xfrm>
            <a:off x="1905000" y="1676401"/>
            <a:ext cx="8229600" cy="4525963"/>
          </a:xfrm>
        </p:spPr>
        <p:txBody>
          <a:bodyPr>
            <a:normAutofit fontScale="92500" lnSpcReduction="10000"/>
          </a:bodyPr>
          <a:lstStyle/>
          <a:p>
            <a:pPr eaLnBrk="1" hangingPunct="1">
              <a:lnSpc>
                <a:spcPct val="90000"/>
              </a:lnSpc>
            </a:pPr>
            <a:endParaRPr lang="en-US" altLang="en-US" sz="2000"/>
          </a:p>
          <a:p>
            <a:pPr eaLnBrk="1" hangingPunct="1">
              <a:lnSpc>
                <a:spcPct val="90000"/>
              </a:lnSpc>
            </a:pPr>
            <a:endParaRPr lang="en-US" altLang="en-US" sz="2000"/>
          </a:p>
          <a:p>
            <a:pPr eaLnBrk="1" hangingPunct="1">
              <a:lnSpc>
                <a:spcPct val="90000"/>
              </a:lnSpc>
            </a:pPr>
            <a:r>
              <a:rPr lang="en-US" altLang="en-US" sz="2000"/>
              <a:t>is a sentence (that is NOT written in first person, </a:t>
            </a:r>
          </a:p>
          <a:p>
            <a:pPr eaLnBrk="1" hangingPunct="1">
              <a:lnSpc>
                <a:spcPct val="90000"/>
              </a:lnSpc>
              <a:buFont typeface="Wingdings" panose="05000000000000000000" pitchFamily="2" charset="2"/>
              <a:buNone/>
            </a:pPr>
            <a:r>
              <a:rPr lang="en-US" altLang="en-US" sz="2000"/>
              <a:t>	ie. “I believe” or “In my opinion”)</a:t>
            </a:r>
          </a:p>
          <a:p>
            <a:pPr eaLnBrk="1" hangingPunct="1">
              <a:lnSpc>
                <a:spcPct val="90000"/>
              </a:lnSpc>
            </a:pPr>
            <a:r>
              <a:rPr lang="en-US" altLang="en-US" sz="2000"/>
              <a:t>is debatable, but takes a stand</a:t>
            </a:r>
          </a:p>
          <a:p>
            <a:pPr eaLnBrk="1" hangingPunct="1">
              <a:lnSpc>
                <a:spcPct val="90000"/>
              </a:lnSpc>
            </a:pPr>
            <a:r>
              <a:rPr lang="en-US" altLang="en-US" sz="2000"/>
              <a:t>is specific and focused (does not use vague language like “it seems”)</a:t>
            </a:r>
          </a:p>
          <a:p>
            <a:pPr eaLnBrk="1" hangingPunct="1">
              <a:lnSpc>
                <a:spcPct val="90000"/>
              </a:lnSpc>
            </a:pPr>
            <a:r>
              <a:rPr lang="en-US" altLang="en-US" sz="2000"/>
              <a:t>is the controlling idea for the entire paper</a:t>
            </a:r>
          </a:p>
          <a:p>
            <a:pPr eaLnBrk="1" hangingPunct="1">
              <a:lnSpc>
                <a:spcPct val="90000"/>
              </a:lnSpc>
            </a:pPr>
            <a:r>
              <a:rPr lang="en-US" altLang="en-US" sz="2000"/>
              <a:t>justifies (shows sufficient reason for) discussion</a:t>
            </a:r>
          </a:p>
          <a:p>
            <a:pPr eaLnBrk="1" hangingPunct="1">
              <a:lnSpc>
                <a:spcPct val="90000"/>
              </a:lnSpc>
            </a:pPr>
            <a:r>
              <a:rPr lang="en-US" altLang="en-US" sz="2000"/>
              <a:t>is clear, strong and easy to find</a:t>
            </a:r>
          </a:p>
          <a:p>
            <a:pPr eaLnBrk="1" hangingPunct="1">
              <a:lnSpc>
                <a:spcPct val="90000"/>
              </a:lnSpc>
            </a:pPr>
            <a:r>
              <a:rPr lang="en-US" altLang="en-US" sz="2000"/>
              <a:t>clearly declares your own conclusion based on evidence</a:t>
            </a:r>
          </a:p>
          <a:p>
            <a:pPr eaLnBrk="1" hangingPunct="1">
              <a:lnSpc>
                <a:spcPct val="90000"/>
              </a:lnSpc>
            </a:pPr>
            <a:r>
              <a:rPr lang="en-US" altLang="en-US" sz="2000"/>
              <a:t>is most often located at the end of the opening paragraph</a:t>
            </a:r>
          </a:p>
          <a:p>
            <a:pPr eaLnBrk="1" hangingPunct="1">
              <a:lnSpc>
                <a:spcPct val="90000"/>
              </a:lnSpc>
            </a:pPr>
            <a:endParaRPr lang="en-US" altLang="en-US" sz="2000"/>
          </a:p>
          <a:p>
            <a:pPr eaLnBrk="1" hangingPunct="1">
              <a:lnSpc>
                <a:spcPct val="90000"/>
              </a:lnSpc>
            </a:pPr>
            <a:endParaRPr lang="en-US" altLang="en-US" sz="2400"/>
          </a:p>
        </p:txBody>
      </p:sp>
    </p:spTree>
    <p:extLst>
      <p:ext uri="{BB962C8B-B14F-4D97-AF65-F5344CB8AC3E}">
        <p14:creationId xmlns:p14="http://schemas.microsoft.com/office/powerpoint/2010/main" val="646013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1000"/>
                                        <p:tgtEl>
                                          <p:spTgt spid="5123">
                                            <p:txEl>
                                              <p:pRg st="2" end="2"/>
                                            </p:txEl>
                                          </p:spTgt>
                                        </p:tgtEl>
                                      </p:cBhvr>
                                    </p:animEffect>
                                    <p:anim calcmode="lin" valueType="num">
                                      <p:cBhvr>
                                        <p:cTn id="8"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3" end="3"/>
                                            </p:txEl>
                                          </p:spTgt>
                                        </p:tgtEl>
                                        <p:attrNameLst>
                                          <p:attrName>style.visibility</p:attrName>
                                        </p:attrNameLst>
                                      </p:cBhvr>
                                      <p:to>
                                        <p:strVal val="visible"/>
                                      </p:to>
                                    </p:set>
                                    <p:animEffect transition="in" filter="fade">
                                      <p:cBhvr>
                                        <p:cTn id="14" dur="1000"/>
                                        <p:tgtEl>
                                          <p:spTgt spid="5123">
                                            <p:txEl>
                                              <p:pRg st="3" end="3"/>
                                            </p:txEl>
                                          </p:spTgt>
                                        </p:tgtEl>
                                      </p:cBhvr>
                                    </p:animEffect>
                                    <p:anim calcmode="lin" valueType="num">
                                      <p:cBhvr>
                                        <p:cTn id="1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3">
                                            <p:txEl>
                                              <p:pRg st="4" end="4"/>
                                            </p:txEl>
                                          </p:spTgt>
                                        </p:tgtEl>
                                        <p:attrNameLst>
                                          <p:attrName>style.visibility</p:attrName>
                                        </p:attrNameLst>
                                      </p:cBhvr>
                                      <p:to>
                                        <p:strVal val="visible"/>
                                      </p:to>
                                    </p:set>
                                    <p:animEffect transition="in" filter="fade">
                                      <p:cBhvr>
                                        <p:cTn id="21" dur="1000"/>
                                        <p:tgtEl>
                                          <p:spTgt spid="5123">
                                            <p:txEl>
                                              <p:pRg st="4" end="4"/>
                                            </p:txEl>
                                          </p:spTgt>
                                        </p:tgtEl>
                                      </p:cBhvr>
                                    </p:animEffect>
                                    <p:anim calcmode="lin" valueType="num">
                                      <p:cBhvr>
                                        <p:cTn id="22"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3">
                                            <p:txEl>
                                              <p:pRg st="5" end="5"/>
                                            </p:txEl>
                                          </p:spTgt>
                                        </p:tgtEl>
                                        <p:attrNameLst>
                                          <p:attrName>style.visibility</p:attrName>
                                        </p:attrNameLst>
                                      </p:cBhvr>
                                      <p:to>
                                        <p:strVal val="visible"/>
                                      </p:to>
                                    </p:set>
                                    <p:animEffect transition="in" filter="fade">
                                      <p:cBhvr>
                                        <p:cTn id="28" dur="1000"/>
                                        <p:tgtEl>
                                          <p:spTgt spid="5123">
                                            <p:txEl>
                                              <p:pRg st="5" end="5"/>
                                            </p:txEl>
                                          </p:spTgt>
                                        </p:tgtEl>
                                      </p:cBhvr>
                                    </p:animEffect>
                                    <p:anim calcmode="lin" valueType="num">
                                      <p:cBhvr>
                                        <p:cTn id="29"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123">
                                            <p:txEl>
                                              <p:pRg st="6" end="6"/>
                                            </p:txEl>
                                          </p:spTgt>
                                        </p:tgtEl>
                                        <p:attrNameLst>
                                          <p:attrName>style.visibility</p:attrName>
                                        </p:attrNameLst>
                                      </p:cBhvr>
                                      <p:to>
                                        <p:strVal val="visible"/>
                                      </p:to>
                                    </p:set>
                                    <p:animEffect transition="in" filter="fade">
                                      <p:cBhvr>
                                        <p:cTn id="35" dur="1000"/>
                                        <p:tgtEl>
                                          <p:spTgt spid="5123">
                                            <p:txEl>
                                              <p:pRg st="6" end="6"/>
                                            </p:txEl>
                                          </p:spTgt>
                                        </p:tgtEl>
                                      </p:cBhvr>
                                    </p:animEffect>
                                    <p:anim calcmode="lin" valueType="num">
                                      <p:cBhvr>
                                        <p:cTn id="36"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fade">
                                      <p:cBhvr>
                                        <p:cTn id="42" dur="1000"/>
                                        <p:tgtEl>
                                          <p:spTgt spid="5123">
                                            <p:txEl>
                                              <p:pRg st="7" end="7"/>
                                            </p:txEl>
                                          </p:spTgt>
                                        </p:tgtEl>
                                      </p:cBhvr>
                                    </p:animEffect>
                                    <p:anim calcmode="lin" valueType="num">
                                      <p:cBhvr>
                                        <p:cTn id="43" dur="1000" fill="hold"/>
                                        <p:tgtEl>
                                          <p:spTgt spid="512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12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123">
                                            <p:txEl>
                                              <p:pRg st="8" end="8"/>
                                            </p:txEl>
                                          </p:spTgt>
                                        </p:tgtEl>
                                        <p:attrNameLst>
                                          <p:attrName>style.visibility</p:attrName>
                                        </p:attrNameLst>
                                      </p:cBhvr>
                                      <p:to>
                                        <p:strVal val="visible"/>
                                      </p:to>
                                    </p:set>
                                    <p:animEffect transition="in" filter="fade">
                                      <p:cBhvr>
                                        <p:cTn id="49" dur="1000"/>
                                        <p:tgtEl>
                                          <p:spTgt spid="5123">
                                            <p:txEl>
                                              <p:pRg st="8" end="8"/>
                                            </p:txEl>
                                          </p:spTgt>
                                        </p:tgtEl>
                                      </p:cBhvr>
                                    </p:animEffect>
                                    <p:anim calcmode="lin" valueType="num">
                                      <p:cBhvr>
                                        <p:cTn id="50"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123">
                                            <p:txEl>
                                              <p:pRg st="9" end="9"/>
                                            </p:txEl>
                                          </p:spTgt>
                                        </p:tgtEl>
                                        <p:attrNameLst>
                                          <p:attrName>style.visibility</p:attrName>
                                        </p:attrNameLst>
                                      </p:cBhvr>
                                      <p:to>
                                        <p:strVal val="visible"/>
                                      </p:to>
                                    </p:set>
                                    <p:animEffect transition="in" filter="fade">
                                      <p:cBhvr>
                                        <p:cTn id="56" dur="1000"/>
                                        <p:tgtEl>
                                          <p:spTgt spid="5123">
                                            <p:txEl>
                                              <p:pRg st="9" end="9"/>
                                            </p:txEl>
                                          </p:spTgt>
                                        </p:tgtEl>
                                      </p:cBhvr>
                                    </p:animEffect>
                                    <p:anim calcmode="lin" valueType="num">
                                      <p:cBhvr>
                                        <p:cTn id="57"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512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123">
                                            <p:txEl>
                                              <p:pRg st="10" end="10"/>
                                            </p:txEl>
                                          </p:spTgt>
                                        </p:tgtEl>
                                        <p:attrNameLst>
                                          <p:attrName>style.visibility</p:attrName>
                                        </p:attrNameLst>
                                      </p:cBhvr>
                                      <p:to>
                                        <p:strVal val="visible"/>
                                      </p:to>
                                    </p:set>
                                    <p:animEffect transition="in" filter="fade">
                                      <p:cBhvr>
                                        <p:cTn id="63" dur="1000"/>
                                        <p:tgtEl>
                                          <p:spTgt spid="5123">
                                            <p:txEl>
                                              <p:pRg st="10" end="10"/>
                                            </p:txEl>
                                          </p:spTgt>
                                        </p:tgtEl>
                                      </p:cBhvr>
                                    </p:animEffect>
                                    <p:anim calcmode="lin" valueType="num">
                                      <p:cBhvr>
                                        <p:cTn id="64"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Thesis as a Roadmap	</a:t>
            </a:r>
          </a:p>
        </p:txBody>
      </p:sp>
      <p:sp>
        <p:nvSpPr>
          <p:cNvPr id="10243" name="Rectangle 3"/>
          <p:cNvSpPr>
            <a:spLocks noGrp="1" noChangeArrowheads="1"/>
          </p:cNvSpPr>
          <p:nvPr>
            <p:ph type="body" idx="1"/>
          </p:nvPr>
        </p:nvSpPr>
        <p:spPr>
          <a:xfrm>
            <a:off x="2362200" y="2362200"/>
            <a:ext cx="8001000" cy="4495800"/>
          </a:xfrm>
        </p:spPr>
        <p:txBody>
          <a:bodyPr/>
          <a:lstStyle/>
          <a:p>
            <a:pPr eaLnBrk="1" hangingPunct="1"/>
            <a:r>
              <a:rPr lang="en-US" altLang="en-US" smtClean="0"/>
              <a:t>The thesis of any good research paper will give the reader a clear roadmap of the rest of the paper</a:t>
            </a:r>
          </a:p>
          <a:p>
            <a:pPr eaLnBrk="1" hangingPunct="1"/>
            <a:r>
              <a:rPr lang="en-US" altLang="en-US" smtClean="0"/>
              <a:t>This is done by including THREE DRIVING IDEAS or ORGANIZATIONAL CATEGORIES</a:t>
            </a:r>
          </a:p>
          <a:p>
            <a:pPr lvl="1" eaLnBrk="1" hangingPunct="1"/>
            <a:r>
              <a:rPr lang="en-US" altLang="en-US" smtClean="0"/>
              <a:t>These “driving ideas” or main points of your paper, will focus your paper.  </a:t>
            </a:r>
            <a:r>
              <a:rPr lang="en-US" altLang="en-US" u="sng" smtClean="0"/>
              <a:t>They will be in the SAME ORDER as your supporting evidence paragraphs.</a:t>
            </a:r>
          </a:p>
          <a:p>
            <a:pPr eaLnBrk="1" hangingPunct="1"/>
            <a:r>
              <a:rPr lang="en-US" altLang="en-US" smtClean="0"/>
              <a:t>Your driving main ideas may be in your thesis or they may stand alone after the thesis.  </a:t>
            </a:r>
          </a:p>
        </p:txBody>
      </p:sp>
    </p:spTree>
    <p:extLst>
      <p:ext uri="{BB962C8B-B14F-4D97-AF65-F5344CB8AC3E}">
        <p14:creationId xmlns:p14="http://schemas.microsoft.com/office/powerpoint/2010/main" val="2183728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altLang="en-US" smtClean="0"/>
              <a:t>Does your thesis pass this test?</a:t>
            </a:r>
          </a:p>
        </p:txBody>
      </p:sp>
      <p:sp>
        <p:nvSpPr>
          <p:cNvPr id="6147" name="Rectangle 3"/>
          <p:cNvSpPr>
            <a:spLocks noGrp="1" noChangeArrowheads="1"/>
          </p:cNvSpPr>
          <p:nvPr>
            <p:ph type="body" idx="1"/>
          </p:nvPr>
        </p:nvSpPr>
        <p:spPr/>
        <p:txBody>
          <a:bodyPr/>
          <a:lstStyle/>
          <a:p>
            <a:pPr eaLnBrk="1" hangingPunct="1"/>
            <a:r>
              <a:rPr lang="en-US" altLang="en-US" smtClean="0"/>
              <a:t>Does it inspire a reasonable reader to ask, “How? Or Why?”</a:t>
            </a:r>
          </a:p>
          <a:p>
            <a:pPr eaLnBrk="1" hangingPunct="1"/>
            <a:r>
              <a:rPr lang="en-US" altLang="en-US" smtClean="0"/>
              <a:t>Would a reasonable reader NOT respond with “Duh!”, “So what?”, or “Who cares?”</a:t>
            </a:r>
          </a:p>
          <a:p>
            <a:pPr eaLnBrk="1" hangingPunct="1"/>
            <a:r>
              <a:rPr lang="en-US" altLang="en-US" smtClean="0"/>
              <a:t>Does the thesis lead the reader toward the topic sentences in each paragraph?</a:t>
            </a:r>
          </a:p>
          <a:p>
            <a:pPr eaLnBrk="1" hangingPunct="1"/>
            <a:r>
              <a:rPr lang="en-US" altLang="en-US" smtClean="0"/>
              <a:t>Can the thesis be adequately developed in the required length of the paper?</a:t>
            </a:r>
          </a:p>
        </p:txBody>
      </p:sp>
    </p:spTree>
    <p:extLst>
      <p:ext uri="{BB962C8B-B14F-4D97-AF65-F5344CB8AC3E}">
        <p14:creationId xmlns:p14="http://schemas.microsoft.com/office/powerpoint/2010/main" val="522002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1000"/>
                                        <p:tgtEl>
                                          <p:spTgt spid="6147">
                                            <p:txEl>
                                              <p:pRg st="2" end="2"/>
                                            </p:txEl>
                                          </p:spTgt>
                                        </p:tgtEl>
                                      </p:cBhvr>
                                    </p:animEffect>
                                    <p:anim calcmode="lin" valueType="num">
                                      <p:cBhvr>
                                        <p:cTn id="22"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147">
                                            <p:txEl>
                                              <p:pRg st="3" end="3"/>
                                            </p:txEl>
                                          </p:spTgt>
                                        </p:tgtEl>
                                        <p:attrNameLst>
                                          <p:attrName>style.visibility</p:attrName>
                                        </p:attrNameLst>
                                      </p:cBhvr>
                                      <p:to>
                                        <p:strVal val="visible"/>
                                      </p:to>
                                    </p:set>
                                    <p:animEffect transition="in" filter="fade">
                                      <p:cBhvr>
                                        <p:cTn id="28" dur="1000"/>
                                        <p:tgtEl>
                                          <p:spTgt spid="6147">
                                            <p:txEl>
                                              <p:pRg st="3" end="3"/>
                                            </p:txEl>
                                          </p:spTgt>
                                        </p:tgtEl>
                                      </p:cBhvr>
                                    </p:animEffect>
                                    <p:anim calcmode="lin" valueType="num">
                                      <p:cBhvr>
                                        <p:cTn id="29"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z="3200"/>
              <a:t>Which one is a strong thesis? Why?</a:t>
            </a:r>
          </a:p>
        </p:txBody>
      </p:sp>
      <p:sp>
        <p:nvSpPr>
          <p:cNvPr id="9219" name="Rectangle 3"/>
          <p:cNvSpPr>
            <a:spLocks noGrp="1" noChangeArrowheads="1"/>
          </p:cNvSpPr>
          <p:nvPr>
            <p:ph type="body" idx="1"/>
          </p:nvPr>
        </p:nvSpPr>
        <p:spPr>
          <a:xfrm>
            <a:off x="2362201" y="2362200"/>
            <a:ext cx="7693025" cy="4114800"/>
          </a:xfrm>
        </p:spPr>
        <p:txBody>
          <a:bodyPr>
            <a:normAutofit lnSpcReduction="10000"/>
          </a:bodyPr>
          <a:lstStyle/>
          <a:p>
            <a:pPr eaLnBrk="1" hangingPunct="1">
              <a:lnSpc>
                <a:spcPct val="80000"/>
              </a:lnSpc>
            </a:pPr>
            <a:r>
              <a:rPr lang="en-US" altLang="en-US" sz="2000"/>
              <a:t>I believe that being a chef is a great profession.</a:t>
            </a:r>
          </a:p>
          <a:p>
            <a:pPr eaLnBrk="1" hangingPunct="1">
              <a:lnSpc>
                <a:spcPct val="80000"/>
              </a:lnSpc>
            </a:pPr>
            <a:r>
              <a:rPr lang="en-US" altLang="en-US" sz="2000"/>
              <a:t>Although both chefs and cooks can prepare fine meals, chefs differ from cooks in education, professional commitment and artistry.</a:t>
            </a:r>
          </a:p>
          <a:p>
            <a:pPr eaLnBrk="1" hangingPunct="1">
              <a:lnSpc>
                <a:spcPct val="80000"/>
              </a:lnSpc>
            </a:pPr>
            <a:r>
              <a:rPr lang="en-US" altLang="en-US" sz="2000"/>
              <a:t>Steroids, even those legally available, are addictive and should be banned from sports.</a:t>
            </a:r>
          </a:p>
          <a:p>
            <a:pPr eaLnBrk="1" hangingPunct="1">
              <a:lnSpc>
                <a:spcPct val="80000"/>
              </a:lnSpc>
            </a:pPr>
            <a:r>
              <a:rPr lang="en-US" altLang="en-US" sz="2000"/>
              <a:t>Steroids should not be allowed in sports.</a:t>
            </a:r>
          </a:p>
          <a:p>
            <a:pPr eaLnBrk="1" hangingPunct="1">
              <a:lnSpc>
                <a:spcPct val="80000"/>
              </a:lnSpc>
            </a:pPr>
            <a:r>
              <a:rPr lang="en-US" altLang="en-US" sz="2000" i="1"/>
              <a:t>The Pearl</a:t>
            </a:r>
            <a:r>
              <a:rPr lang="en-US" altLang="en-US" sz="2000"/>
              <a:t> by John Steinbeck is about greed and injustice.</a:t>
            </a:r>
          </a:p>
          <a:p>
            <a:pPr eaLnBrk="1" hangingPunct="1">
              <a:lnSpc>
                <a:spcPct val="80000"/>
              </a:lnSpc>
            </a:pPr>
            <a:r>
              <a:rPr lang="en-US" altLang="en-US" sz="2000" i="1"/>
              <a:t>The Pearl </a:t>
            </a:r>
            <a:r>
              <a:rPr lang="en-US" altLang="en-US" sz="2000"/>
              <a:t>by John Steinbeck demonstrates the effects of greed and injustice on an individual, on a family unit and on a society.</a:t>
            </a:r>
          </a:p>
          <a:p>
            <a:pPr eaLnBrk="1" hangingPunct="1">
              <a:lnSpc>
                <a:spcPct val="80000"/>
              </a:lnSpc>
            </a:pPr>
            <a:r>
              <a:rPr lang="en-US" altLang="en-US" sz="2000"/>
              <a:t>Hip Hop is the best thing that has happened to music in twenty years.</a:t>
            </a:r>
          </a:p>
          <a:p>
            <a:pPr eaLnBrk="1" hangingPunct="1">
              <a:lnSpc>
                <a:spcPct val="80000"/>
              </a:lnSpc>
            </a:pPr>
            <a:r>
              <a:rPr lang="en-US" altLang="en-US" sz="2000"/>
              <a:t>Though many people dismiss hip hop as offensive, hip hop music offers urban youth an important opportunity for artistic expression, and allows them to articulate the poetry of the street.</a:t>
            </a:r>
          </a:p>
        </p:txBody>
      </p:sp>
    </p:spTree>
    <p:extLst>
      <p:ext uri="{BB962C8B-B14F-4D97-AF65-F5344CB8AC3E}">
        <p14:creationId xmlns:p14="http://schemas.microsoft.com/office/powerpoint/2010/main" val="1615415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fade">
                                      <p:cBhvr>
                                        <p:cTn id="35" dur="1000"/>
                                        <p:tgtEl>
                                          <p:spTgt spid="9219">
                                            <p:txEl>
                                              <p:pRg st="4" end="4"/>
                                            </p:txEl>
                                          </p:spTgt>
                                        </p:tgtEl>
                                      </p:cBhvr>
                                    </p:animEffect>
                                    <p:anim calcmode="lin" valueType="num">
                                      <p:cBhvr>
                                        <p:cTn id="36"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Effect transition="in" filter="fade">
                                      <p:cBhvr>
                                        <p:cTn id="42" dur="1000"/>
                                        <p:tgtEl>
                                          <p:spTgt spid="9219">
                                            <p:txEl>
                                              <p:pRg st="5" end="5"/>
                                            </p:txEl>
                                          </p:spTgt>
                                        </p:tgtEl>
                                      </p:cBhvr>
                                    </p:animEffect>
                                    <p:anim calcmode="lin" valueType="num">
                                      <p:cBhvr>
                                        <p:cTn id="43"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219">
                                            <p:txEl>
                                              <p:pRg st="6" end="6"/>
                                            </p:txEl>
                                          </p:spTgt>
                                        </p:tgtEl>
                                        <p:attrNameLst>
                                          <p:attrName>style.visibility</p:attrName>
                                        </p:attrNameLst>
                                      </p:cBhvr>
                                      <p:to>
                                        <p:strVal val="visible"/>
                                      </p:to>
                                    </p:set>
                                    <p:animEffect transition="in" filter="fade">
                                      <p:cBhvr>
                                        <p:cTn id="49" dur="1000"/>
                                        <p:tgtEl>
                                          <p:spTgt spid="9219">
                                            <p:txEl>
                                              <p:pRg st="6" end="6"/>
                                            </p:txEl>
                                          </p:spTgt>
                                        </p:tgtEl>
                                      </p:cBhvr>
                                    </p:animEffect>
                                    <p:anim calcmode="lin" valueType="num">
                                      <p:cBhvr>
                                        <p:cTn id="50"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219">
                                            <p:txEl>
                                              <p:pRg st="7" end="7"/>
                                            </p:txEl>
                                          </p:spTgt>
                                        </p:tgtEl>
                                        <p:attrNameLst>
                                          <p:attrName>style.visibility</p:attrName>
                                        </p:attrNameLst>
                                      </p:cBhvr>
                                      <p:to>
                                        <p:strVal val="visible"/>
                                      </p:to>
                                    </p:set>
                                    <p:animEffect transition="in" filter="fade">
                                      <p:cBhvr>
                                        <p:cTn id="56" dur="1000"/>
                                        <p:tgtEl>
                                          <p:spTgt spid="9219">
                                            <p:txEl>
                                              <p:pRg st="7" end="7"/>
                                            </p:txEl>
                                          </p:spTgt>
                                        </p:tgtEl>
                                      </p:cBhvr>
                                    </p:animEffect>
                                    <p:anim calcmode="lin" valueType="num">
                                      <p:cBhvr>
                                        <p:cTn id="57" dur="1000" fill="hold"/>
                                        <p:tgtEl>
                                          <p:spTgt spid="921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921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altLang="en-US" smtClean="0"/>
              <a:t>Writing a Good Lead</a:t>
            </a:r>
            <a:br>
              <a:rPr lang="en-US" altLang="en-US" smtClean="0"/>
            </a:br>
            <a:r>
              <a:rPr lang="en-US" altLang="en-US" sz="1400"/>
              <a:t>Taken from </a:t>
            </a:r>
            <a:r>
              <a:rPr lang="en-US" altLang="en-US" sz="1400">
                <a:hlinkClick r:id="rId2"/>
              </a:rPr>
              <a:t>http://www.pps.k12.or.us/schools/davinci/443.htm</a:t>
            </a:r>
            <a:r>
              <a:rPr lang="en-US" altLang="en-US" sz="1400"/>
              <a:t> </a:t>
            </a:r>
          </a:p>
        </p:txBody>
      </p:sp>
      <p:sp>
        <p:nvSpPr>
          <p:cNvPr id="10243" name="Rectangle 3"/>
          <p:cNvSpPr>
            <a:spLocks noGrp="1" noChangeArrowheads="1"/>
          </p:cNvSpPr>
          <p:nvPr>
            <p:ph type="body" idx="1"/>
          </p:nvPr>
        </p:nvSpPr>
        <p:spPr/>
        <p:txBody>
          <a:bodyPr/>
          <a:lstStyle/>
          <a:p>
            <a:pPr marL="533400" indent="-533400">
              <a:lnSpc>
                <a:spcPct val="80000"/>
              </a:lnSpc>
            </a:pPr>
            <a:r>
              <a:rPr lang="en-US" altLang="en-US" smtClean="0"/>
              <a:t>The introduction should have a </a:t>
            </a:r>
            <a:r>
              <a:rPr lang="en-US" altLang="en-US" b="1" smtClean="0"/>
              <a:t>HOOK (Attention-getter),</a:t>
            </a:r>
            <a:r>
              <a:rPr lang="en-US" altLang="en-US" smtClean="0"/>
              <a:t> that certain something that grabs or catches the reader’s attention. Here are a few examples:</a:t>
            </a:r>
          </a:p>
          <a:p>
            <a:pPr marL="533400" indent="-533400">
              <a:lnSpc>
                <a:spcPct val="80000"/>
              </a:lnSpc>
              <a:buNone/>
            </a:pPr>
            <a:endParaRPr lang="en-US" altLang="en-US" sz="1400"/>
          </a:p>
          <a:p>
            <a:pPr marL="533400" indent="-533400">
              <a:lnSpc>
                <a:spcPct val="80000"/>
              </a:lnSpc>
              <a:buFont typeface="Wingdings" panose="05000000000000000000" pitchFamily="2" charset="2"/>
              <a:buAutoNum type="arabicPeriod"/>
            </a:pPr>
            <a:r>
              <a:rPr lang="en-US" altLang="en-US" sz="2000" b="1"/>
              <a:t>Open with an unusual detail or statistic, startling or striking fact from an authoritative source</a:t>
            </a:r>
            <a:r>
              <a:rPr lang="en-US" altLang="en-US" sz="2000"/>
              <a:t> – </a:t>
            </a:r>
          </a:p>
          <a:p>
            <a:pPr marL="914400" lvl="1" indent="-457200">
              <a:lnSpc>
                <a:spcPct val="80000"/>
              </a:lnSpc>
            </a:pPr>
            <a:r>
              <a:rPr lang="en-US" altLang="en-US" sz="1400"/>
              <a:t>Thirteen teachers, two students and one police officer killed in a Munich, Germany high school; thirteen students killed and dozens wounded in Littleton, Colorado at Columbine High School… </a:t>
            </a:r>
          </a:p>
          <a:p>
            <a:pPr marL="533400" indent="-533400">
              <a:lnSpc>
                <a:spcPct val="80000"/>
              </a:lnSpc>
              <a:buFont typeface="Wingdings" panose="05000000000000000000" pitchFamily="2" charset="2"/>
              <a:buAutoNum type="arabicPeriod"/>
            </a:pPr>
            <a:endParaRPr lang="en-US" altLang="en-US" sz="1600"/>
          </a:p>
          <a:p>
            <a:pPr marL="533400" indent="-533400">
              <a:lnSpc>
                <a:spcPct val="80000"/>
              </a:lnSpc>
              <a:buFont typeface="Wingdings" panose="05000000000000000000" pitchFamily="2" charset="2"/>
              <a:buAutoNum type="arabicPeriod"/>
            </a:pPr>
            <a:r>
              <a:rPr lang="en-US" altLang="en-US" sz="2000" b="1"/>
              <a:t>Open with a strong statement</a:t>
            </a:r>
            <a:r>
              <a:rPr lang="en-US" altLang="en-US" sz="2000"/>
              <a:t> –</a:t>
            </a:r>
            <a:r>
              <a:rPr lang="en-US" altLang="en-US" sz="1600"/>
              <a:t> </a:t>
            </a:r>
          </a:p>
          <a:p>
            <a:pPr marL="914400" lvl="1" indent="-457200">
              <a:lnSpc>
                <a:spcPct val="80000"/>
              </a:lnSpc>
            </a:pPr>
            <a:r>
              <a:rPr lang="en-US" altLang="en-US" sz="1400"/>
              <a:t>Cell phones are the number one cause of death for teen drivers! </a:t>
            </a:r>
          </a:p>
          <a:p>
            <a:pPr marL="533400" indent="-533400">
              <a:lnSpc>
                <a:spcPct val="80000"/>
              </a:lnSpc>
              <a:buFont typeface="Wingdings" panose="05000000000000000000" pitchFamily="2" charset="2"/>
              <a:buAutoNum type="arabicPeriod"/>
            </a:pPr>
            <a:endParaRPr lang="en-US" altLang="en-US" sz="1600" b="1"/>
          </a:p>
          <a:p>
            <a:pPr marL="533400" indent="-533400">
              <a:lnSpc>
                <a:spcPct val="80000"/>
              </a:lnSpc>
            </a:pPr>
            <a:endParaRPr lang="en-US" altLang="en-US" sz="1600"/>
          </a:p>
        </p:txBody>
      </p:sp>
    </p:spTree>
    <p:extLst>
      <p:ext uri="{BB962C8B-B14F-4D97-AF65-F5344CB8AC3E}">
        <p14:creationId xmlns:p14="http://schemas.microsoft.com/office/powerpoint/2010/main" val="157567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2" end="2"/>
                                            </p:txEl>
                                          </p:spTgt>
                                        </p:tgtEl>
                                        <p:attrNameLst>
                                          <p:attrName>style.visibility</p:attrName>
                                        </p:attrNameLst>
                                      </p:cBhvr>
                                      <p:to>
                                        <p:strVal val="visible"/>
                                      </p:to>
                                    </p:set>
                                    <p:animEffect transition="in" filter="fade">
                                      <p:cBhvr>
                                        <p:cTn id="14" dur="1000"/>
                                        <p:tgtEl>
                                          <p:spTgt spid="10243">
                                            <p:txEl>
                                              <p:pRg st="2" end="2"/>
                                            </p:txEl>
                                          </p:spTgt>
                                        </p:tgtEl>
                                      </p:cBhvr>
                                    </p:animEffect>
                                    <p:anim calcmode="lin" valueType="num">
                                      <p:cBhvr>
                                        <p:cTn id="15"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fade">
                                      <p:cBhvr>
                                        <p:cTn id="19" dur="1000"/>
                                        <p:tgtEl>
                                          <p:spTgt spid="10243">
                                            <p:txEl>
                                              <p:pRg st="3" end="3"/>
                                            </p:txEl>
                                          </p:spTgt>
                                        </p:tgtEl>
                                      </p:cBhvr>
                                    </p:animEffect>
                                    <p:anim calcmode="lin" valueType="num">
                                      <p:cBhvr>
                                        <p:cTn id="20"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243">
                                            <p:txEl>
                                              <p:pRg st="5" end="5"/>
                                            </p:txEl>
                                          </p:spTgt>
                                        </p:tgtEl>
                                        <p:attrNameLst>
                                          <p:attrName>style.visibility</p:attrName>
                                        </p:attrNameLst>
                                      </p:cBhvr>
                                      <p:to>
                                        <p:strVal val="visible"/>
                                      </p:to>
                                    </p:set>
                                    <p:animEffect transition="in" filter="fade">
                                      <p:cBhvr>
                                        <p:cTn id="26" dur="1000"/>
                                        <p:tgtEl>
                                          <p:spTgt spid="10243">
                                            <p:txEl>
                                              <p:pRg st="5" end="5"/>
                                            </p:txEl>
                                          </p:spTgt>
                                        </p:tgtEl>
                                      </p:cBhvr>
                                    </p:animEffect>
                                    <p:anim calcmode="lin" valueType="num">
                                      <p:cBhvr>
                                        <p:cTn id="27"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1024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animEffect transition="in" filter="fade">
                                      <p:cBhvr>
                                        <p:cTn id="31" dur="1000"/>
                                        <p:tgtEl>
                                          <p:spTgt spid="10243">
                                            <p:txEl>
                                              <p:pRg st="6" end="6"/>
                                            </p:txEl>
                                          </p:spTgt>
                                        </p:tgtEl>
                                      </p:cBhvr>
                                    </p:animEffect>
                                    <p:anim calcmode="lin" valueType="num">
                                      <p:cBhvr>
                                        <p:cTn id="32" dur="10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1024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p:txBody>
          <a:bodyPr/>
          <a:lstStyle/>
          <a:p>
            <a:pPr marL="533400" indent="-533400">
              <a:buNone/>
            </a:pPr>
            <a:r>
              <a:rPr lang="en-US" altLang="en-US" b="1" smtClean="0"/>
              <a:t>3.  Open with a quotation</a:t>
            </a:r>
            <a:r>
              <a:rPr lang="en-US" altLang="en-US" smtClean="0"/>
              <a:t> –</a:t>
            </a:r>
          </a:p>
          <a:p>
            <a:pPr marL="914400" lvl="1" indent="-457200"/>
            <a:r>
              <a:rPr lang="en-US" altLang="en-US" smtClean="0"/>
              <a:t> Elbert Hubbard once said, “Truth is stranger than fiction.” </a:t>
            </a:r>
          </a:p>
          <a:p>
            <a:pPr marL="533400" indent="-533400">
              <a:buFont typeface="Wingdings" panose="05000000000000000000" pitchFamily="2" charset="2"/>
              <a:buAutoNum type="arabicPeriod"/>
            </a:pPr>
            <a:endParaRPr lang="en-US" altLang="en-US" smtClean="0"/>
          </a:p>
          <a:p>
            <a:pPr marL="533400" indent="-533400">
              <a:buNone/>
            </a:pPr>
            <a:r>
              <a:rPr lang="en-US" altLang="en-US" b="1" smtClean="0"/>
              <a:t>4. Open with an engaging question</a:t>
            </a:r>
            <a:r>
              <a:rPr lang="en-US" altLang="en-US" smtClean="0"/>
              <a:t> –</a:t>
            </a:r>
          </a:p>
          <a:p>
            <a:pPr marL="914400" lvl="1" indent="-457200"/>
            <a:r>
              <a:rPr lang="en-US" altLang="en-US" smtClean="0"/>
              <a:t> Have you ever considered how many books we’d read if it weren’t for television? </a:t>
            </a:r>
          </a:p>
          <a:p>
            <a:pPr marL="533400" indent="-533400"/>
            <a:endParaRPr lang="en-US" altLang="en-US" smtClean="0"/>
          </a:p>
        </p:txBody>
      </p:sp>
      <p:sp>
        <p:nvSpPr>
          <p:cNvPr id="14339" name="AutoShape 4"/>
          <p:cNvSpPr>
            <a:spLocks noGrp="1" noChangeArrowheads="1"/>
          </p:cNvSpPr>
          <p:nvPr>
            <p:ph type="title"/>
          </p:nvPr>
        </p:nvSpPr>
        <p:spPr>
          <a:noFill/>
        </p:spPr>
        <p:txBody>
          <a:bodyPr/>
          <a:lstStyle/>
          <a:p>
            <a:pPr eaLnBrk="1" hangingPunct="1"/>
            <a:r>
              <a:rPr lang="en-US" altLang="en-US" sz="2400"/>
              <a:t>Writing a Good Lead</a:t>
            </a:r>
            <a:br>
              <a:rPr lang="en-US" altLang="en-US" sz="2400"/>
            </a:br>
            <a:r>
              <a:rPr lang="en-US" altLang="en-US" sz="2400"/>
              <a:t>Taken from </a:t>
            </a:r>
            <a:r>
              <a:rPr lang="en-US" altLang="en-US" sz="2400">
                <a:hlinkClick r:id="rId2"/>
              </a:rPr>
              <a:t>http://www.pps.k12.or.us/schools/davinci/443.htm</a:t>
            </a:r>
            <a:r>
              <a:rPr lang="en-US" altLang="en-US" sz="2400"/>
              <a:t> </a:t>
            </a:r>
          </a:p>
        </p:txBody>
      </p:sp>
    </p:spTree>
    <p:extLst>
      <p:ext uri="{BB962C8B-B14F-4D97-AF65-F5344CB8AC3E}">
        <p14:creationId xmlns:p14="http://schemas.microsoft.com/office/powerpoint/2010/main" val="2061983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3</TotalTime>
  <Words>1173</Words>
  <Application>Microsoft Office PowerPoint</Application>
  <PresentationFormat>Widescreen</PresentationFormat>
  <Paragraphs>131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Corbel</vt:lpstr>
      <vt:lpstr>Wingdings</vt:lpstr>
      <vt:lpstr>Basis</vt:lpstr>
      <vt:lpstr>PowerPoint Presentation</vt:lpstr>
      <vt:lpstr>Writing a Thesis Statement Taken from http://writingcenter.unc.edu/handouts/thesis-statements/ </vt:lpstr>
      <vt:lpstr>A Thesis WILL:</vt:lpstr>
      <vt:lpstr>A thesis statement…</vt:lpstr>
      <vt:lpstr>Thesis as a Roadmap </vt:lpstr>
      <vt:lpstr>Does your thesis pass this test?</vt:lpstr>
      <vt:lpstr>Which one is a strong thesis? Why?</vt:lpstr>
      <vt:lpstr>Writing a Good Lead Taken from http://www.pps.k12.or.us/schools/davinci/443.htm </vt:lpstr>
      <vt:lpstr>Writing a Good Lead Taken from http://www.pps.k12.or.us/schools/davinci/443.htm </vt:lpstr>
      <vt:lpstr>Leads con’t</vt:lpstr>
      <vt:lpstr>Introductory Paragraph (#1)</vt:lpstr>
      <vt:lpstr>Introduction Cont</vt:lpstr>
      <vt:lpstr>Think of Introduction Like This:</vt:lpstr>
      <vt:lpstr>Introductory Paragraph Example</vt:lpstr>
      <vt:lpstr>Supporting Paragraphs (#2,#3,#4)</vt:lpstr>
      <vt:lpstr>Supporting Paragraph Example</vt:lpstr>
      <vt:lpstr>Concluding Paragraph</vt:lpstr>
      <vt:lpstr>Format Outline</vt:lpstr>
    </vt:vector>
  </TitlesOfParts>
  <Company>Kentwood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Truskowski</dc:creator>
  <cp:lastModifiedBy>Melissa Truskowski</cp:lastModifiedBy>
  <cp:revision>1</cp:revision>
  <dcterms:created xsi:type="dcterms:W3CDTF">2017-11-01T11:28:05Z</dcterms:created>
  <dcterms:modified xsi:type="dcterms:W3CDTF">2017-11-01T11:31:21Z</dcterms:modified>
</cp:coreProperties>
</file>